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25" d="100"/>
          <a:sy n="125" d="100"/>
        </p:scale>
        <p:origin x="-53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3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3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3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3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37.svg"/></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20.svg"/><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1.svg"/><Relationship Id="rId4" Type="http://schemas.openxmlformats.org/officeDocument/2006/relationships/image" Target="../media/image5.png"/><Relationship Id="rId5" Type="http://schemas.openxmlformats.org/officeDocument/2006/relationships/image" Target="../media/image13.svg"/><Relationship Id="rId6" Type="http://schemas.openxmlformats.org/officeDocument/2006/relationships/image" Target="../media/image6.png"/><Relationship Id="rId7" Type="http://schemas.openxmlformats.org/officeDocument/2006/relationships/image" Target="../media/image15.sv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41.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4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41.sv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4" Type="http://schemas.openxmlformats.org/officeDocument/2006/relationships/image" Target="../media/image17.png"/><Relationship Id="rId5"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4" Type="http://schemas.openxmlformats.org/officeDocument/2006/relationships/image" Target="../media/image17.png"/><Relationship Id="rId5"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5" Type="http://schemas.openxmlformats.org/officeDocument/2006/relationships/image" Target="../media/image45.svg"/><Relationship Id="rId6" Type="http://schemas.openxmlformats.org/officeDocument/2006/relationships/image" Target="../media/image25.png"/><Relationship Id="rId7" Type="http://schemas.openxmlformats.org/officeDocument/2006/relationships/image" Target="../media/image47.svg"/><Relationship Id="rId8" Type="http://schemas.openxmlformats.org/officeDocument/2006/relationships/image" Target="../media/image26.png"/><Relationship Id="rId9" Type="http://schemas.openxmlformats.org/officeDocument/2006/relationships/image" Target="../media/image49.sv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1.svg"/><Relationship Id="rId4" Type="http://schemas.openxmlformats.org/officeDocument/2006/relationships/image" Target="../media/image28.png"/><Relationship Id="rId5" Type="http://schemas.openxmlformats.org/officeDocument/2006/relationships/image" Target="../media/image53.svg"/><Relationship Id="rId6" Type="http://schemas.openxmlformats.org/officeDocument/2006/relationships/image" Target="../media/image29.gif"/><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4" Type="http://schemas.openxmlformats.org/officeDocument/2006/relationships/image" Target="../media/image11.png"/><Relationship Id="rId5" Type="http://schemas.openxmlformats.org/officeDocument/2006/relationships/image" Target="../media/image24.svg"/><Relationship Id="rId6" Type="http://schemas.openxmlformats.org/officeDocument/2006/relationships/image" Target="../media/image12.png"/><Relationship Id="rId7" Type="http://schemas.openxmlformats.org/officeDocument/2006/relationships/image" Target="../media/image26.sv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4" Type="http://schemas.openxmlformats.org/officeDocument/2006/relationships/image" Target="../media/image13.png"/><Relationship Id="rId5" Type="http://schemas.openxmlformats.org/officeDocument/2006/relationships/image" Target="../media/image28.sv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3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5.svg"/><Relationship Id="rId5" Type="http://schemas.openxmlformats.org/officeDocument/2006/relationships/image" Target="../media/image17.png"/><Relationship Id="rId6" Type="http://schemas.openxmlformats.org/officeDocument/2006/relationships/image" Target="../media/image7.sv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0094" y="7911947"/>
            <a:ext cx="19388189" cy="4750106"/>
          </a:xfrm>
          <a:prstGeom prst="rect">
            <a:avLst/>
          </a:prstGeom>
        </p:spPr>
      </p:pic>
      <p:sp>
        <p:nvSpPr>
          <p:cNvPr id="3" name="TextBox 3"/>
          <p:cNvSpPr txBox="1"/>
          <p:nvPr/>
        </p:nvSpPr>
        <p:spPr>
          <a:xfrm>
            <a:off x="7343607" y="4932785"/>
            <a:ext cx="10815256" cy="2371725"/>
          </a:xfrm>
          <a:prstGeom prst="rect">
            <a:avLst/>
          </a:prstGeom>
        </p:spPr>
        <p:txBody>
          <a:bodyPr lIns="0" tIns="0" rIns="0" bIns="0" rtlCol="0" anchor="t">
            <a:spAutoFit/>
          </a:bodyPr>
          <a:lstStyle/>
          <a:p>
            <a:pPr algn="ctr">
              <a:lnSpc>
                <a:spcPts val="6299"/>
              </a:lnSpc>
            </a:pPr>
            <a:r>
              <a:rPr lang="en-US" sz="4500">
                <a:solidFill>
                  <a:srgbClr val="FFF5D6"/>
                </a:solidFill>
                <a:latin typeface="TT Phobos"/>
              </a:rPr>
              <a:t>ANISSA YOUNG</a:t>
            </a:r>
          </a:p>
          <a:p>
            <a:pPr algn="ctr">
              <a:lnSpc>
                <a:spcPts val="6299"/>
              </a:lnSpc>
            </a:pPr>
            <a:r>
              <a:rPr lang="en-US" sz="4500">
                <a:solidFill>
                  <a:srgbClr val="FFF5D6"/>
                </a:solidFill>
                <a:latin typeface="TT Phobos"/>
              </a:rPr>
              <a:t>MSBA INSURANCE PROGRAM MANAGER</a:t>
            </a:r>
          </a:p>
        </p:txBody>
      </p:sp>
      <p:pic>
        <p:nvPicPr>
          <p:cNvPr id="4" name="Picture 4"/>
          <p:cNvPicPr>
            <a:picLocks noChangeAspect="1"/>
          </p:cNvPicPr>
          <p:nvPr/>
        </p:nvPicPr>
        <p:blipFill>
          <a:blip r:embed="rId3"/>
          <a:srcRect/>
          <a:stretch>
            <a:fillRect/>
          </a:stretch>
        </p:blipFill>
        <p:spPr>
          <a:xfrm>
            <a:off x="-3998880" y="-456218"/>
            <a:ext cx="8762237" cy="8998446"/>
          </a:xfrm>
          <a:prstGeom prst="rect">
            <a:avLst/>
          </a:prstGeom>
        </p:spPr>
      </p:pic>
      <p:pic>
        <p:nvPicPr>
          <p:cNvPr id="5" name="Picture 5"/>
          <p:cNvPicPr>
            <a:picLocks noChangeAspect="1"/>
          </p:cNvPicPr>
          <p:nvPr/>
        </p:nvPicPr>
        <p:blipFill>
          <a:blip r:embed="rId4"/>
          <a:srcRect/>
          <a:stretch>
            <a:fillRect/>
          </a:stretch>
        </p:blipFill>
        <p:spPr>
          <a:xfrm>
            <a:off x="2136114" y="2924178"/>
            <a:ext cx="5589960" cy="5618050"/>
          </a:xfrm>
          <a:prstGeom prst="rect">
            <a:avLst/>
          </a:prstGeom>
        </p:spPr>
      </p:pic>
      <p:sp>
        <p:nvSpPr>
          <p:cNvPr id="6" name="TextBox 6"/>
          <p:cNvSpPr txBox="1"/>
          <p:nvPr/>
        </p:nvSpPr>
        <p:spPr>
          <a:xfrm>
            <a:off x="6395753" y="754737"/>
            <a:ext cx="11763109" cy="3654173"/>
          </a:xfrm>
          <a:prstGeom prst="rect">
            <a:avLst/>
          </a:prstGeom>
        </p:spPr>
        <p:txBody>
          <a:bodyPr lIns="0" tIns="0" rIns="0" bIns="0" rtlCol="0" anchor="t">
            <a:spAutoFit/>
          </a:bodyPr>
          <a:lstStyle/>
          <a:p>
            <a:pPr algn="ctr">
              <a:lnSpc>
                <a:spcPts val="7015"/>
              </a:lnSpc>
            </a:pPr>
            <a:r>
              <a:rPr lang="en-US" sz="8253">
                <a:solidFill>
                  <a:srgbClr val="FFF5D6"/>
                </a:solidFill>
                <a:latin typeface="TT Phobos Inline"/>
              </a:rPr>
              <a:t>WORKERS' COMPENSATION - CONTROLING RISKS AND COSTS!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4770">
            <a:off x="15324739" y="7120557"/>
            <a:ext cx="2683595" cy="3049539"/>
          </a:xfrm>
          <a:prstGeom prst="rect">
            <a:avLst/>
          </a:prstGeom>
        </p:spPr>
      </p:pic>
      <p:sp>
        <p:nvSpPr>
          <p:cNvPr id="3" name="TextBox 3"/>
          <p:cNvSpPr txBox="1"/>
          <p:nvPr/>
        </p:nvSpPr>
        <p:spPr>
          <a:xfrm>
            <a:off x="1028700" y="2446474"/>
            <a:ext cx="16230600" cy="664718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Communication is key</a:t>
            </a:r>
          </a:p>
          <a:p>
            <a:pPr marL="1640838" lvl="2" indent="-546946">
              <a:lnSpc>
                <a:spcPts val="5319"/>
              </a:lnSpc>
              <a:buFont typeface="Arial"/>
              <a:buChar char="⚬"/>
            </a:pPr>
            <a:r>
              <a:rPr lang="en-US" sz="3799">
                <a:solidFill>
                  <a:srgbClr val="253943"/>
                </a:solidFill>
                <a:latin typeface="TT Norms"/>
              </a:rPr>
              <a:t>Provide all the information requested by the adjuster - wage statement, job description, off work slips</a:t>
            </a:r>
          </a:p>
          <a:p>
            <a:pPr marL="1640838" lvl="2" indent="-546946">
              <a:lnSpc>
                <a:spcPts val="5319"/>
              </a:lnSpc>
              <a:buFont typeface="Arial"/>
              <a:buChar char="⚬"/>
            </a:pPr>
            <a:r>
              <a:rPr lang="en-US" sz="3799">
                <a:solidFill>
                  <a:srgbClr val="253943"/>
                </a:solidFill>
                <a:latin typeface="TT Norms"/>
              </a:rPr>
              <a:t>Return calls to the adjuster and attorney (if litigated)</a:t>
            </a:r>
          </a:p>
          <a:p>
            <a:pPr marL="1640838" lvl="2" indent="-546946">
              <a:lnSpc>
                <a:spcPts val="5319"/>
              </a:lnSpc>
              <a:buFont typeface="Arial"/>
              <a:buChar char="⚬"/>
            </a:pPr>
            <a:r>
              <a:rPr lang="en-US" sz="3799">
                <a:solidFill>
                  <a:srgbClr val="253943"/>
                </a:solidFill>
                <a:latin typeface="TT Norms"/>
              </a:rPr>
              <a:t>Call and check on the employee</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Let your carrier be the "bad guy".  Report the incident and let the carrier investigate to determine compensability</a:t>
            </a:r>
          </a:p>
          <a:p>
            <a:pPr>
              <a:lnSpc>
                <a:spcPts val="5319"/>
              </a:lnSpc>
            </a:pPr>
            <a:r>
              <a:rPr lang="en-US" sz="3799">
                <a:solidFill>
                  <a:srgbClr val="253943"/>
                </a:solidFill>
                <a:latin typeface="TT Norms"/>
              </a:rPr>
              <a:t> </a:t>
            </a:r>
          </a:p>
          <a:p>
            <a:pPr marL="820419" lvl="1" indent="-410209">
              <a:lnSpc>
                <a:spcPts val="5319"/>
              </a:lnSpc>
              <a:buFont typeface="Arial"/>
              <a:buChar char="•"/>
            </a:pPr>
            <a:r>
              <a:rPr lang="en-US" sz="3799">
                <a:solidFill>
                  <a:srgbClr val="253943"/>
                </a:solidFill>
                <a:latin typeface="TT Norms"/>
              </a:rPr>
              <a:t>Follow your leave policy</a:t>
            </a:r>
          </a:p>
        </p:txBody>
      </p:sp>
      <p:sp>
        <p:nvSpPr>
          <p:cNvPr id="4" name="TextBox 4"/>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Claims Process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C860"/>
        </a:solidFill>
        <a:effectLst/>
      </p:bgPr>
    </p:bg>
    <p:spTree>
      <p:nvGrpSpPr>
        <p:cNvPr id="1" name=""/>
        <p:cNvGrpSpPr/>
        <p:nvPr/>
      </p:nvGrpSpPr>
      <p:grpSpPr>
        <a:xfrm>
          <a:off x="0" y="0"/>
          <a:ext cx="0" cy="0"/>
          <a:chOff x="0" y="0"/>
          <a:chExt cx="0" cy="0"/>
        </a:xfrm>
      </p:grpSpPr>
      <p:sp>
        <p:nvSpPr>
          <p:cNvPr id="2" name="TextBox 2"/>
          <p:cNvSpPr txBox="1"/>
          <p:nvPr/>
        </p:nvSpPr>
        <p:spPr>
          <a:xfrm>
            <a:off x="1028700" y="1957680"/>
            <a:ext cx="16230600" cy="7980680"/>
          </a:xfrm>
          <a:prstGeom prst="rect">
            <a:avLst/>
          </a:prstGeom>
        </p:spPr>
        <p:txBody>
          <a:bodyPr lIns="0" tIns="0" rIns="0" bIns="0" rtlCol="0" anchor="t">
            <a:spAutoFit/>
          </a:bodyPr>
          <a:lstStyle/>
          <a:p>
            <a:pPr algn="ctr">
              <a:lnSpc>
                <a:spcPts val="5319"/>
              </a:lnSpc>
            </a:pPr>
            <a:r>
              <a:rPr lang="en-US" sz="3799">
                <a:solidFill>
                  <a:srgbClr val="253943"/>
                </a:solidFill>
                <a:latin typeface="TT Norms Italics"/>
              </a:rPr>
              <a:t>I am not an attorney - I am not giving legal advice - Please ask your Board Attorney before making changes to your current policies/procedures</a:t>
            </a:r>
          </a:p>
          <a:p>
            <a:pPr>
              <a:lnSpc>
                <a:spcPts val="5319"/>
              </a:lnSpc>
            </a:pPr>
            <a:endParaRPr lang="en-US" sz="3799">
              <a:solidFill>
                <a:srgbClr val="253943"/>
              </a:solidFill>
              <a:latin typeface="TT Norms Italics"/>
            </a:endParaRPr>
          </a:p>
          <a:p>
            <a:pPr marL="820419" lvl="1" indent="-410209">
              <a:lnSpc>
                <a:spcPts val="5319"/>
              </a:lnSpc>
              <a:buFont typeface="Arial"/>
              <a:buChar char="•"/>
            </a:pPr>
            <a:r>
              <a:rPr lang="en-US" sz="3799">
                <a:solidFill>
                  <a:srgbClr val="253943"/>
                </a:solidFill>
                <a:latin typeface="TT Norms"/>
              </a:rPr>
              <a:t>Family Medical Leave Act - provides certain employees with up to 12 weeks of unpaid, job-protected leave per year.</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Under certain conditions, employees may choose, or employers may require employees, to "substitute" (run concurrently) accrued paid leave, such as sick or vacation leave, to cover some or all of the FMLA leave period. An employee’s ability to substitute accrued paid leave is determined by the terms and conditions of the employer's normal leave policy.</a:t>
            </a:r>
          </a:p>
        </p:txBody>
      </p:sp>
      <p:sp>
        <p:nvSpPr>
          <p:cNvPr id="3" name="TextBox 3"/>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Leave Policy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C86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235807" y="7047048"/>
            <a:ext cx="4506530" cy="3002475"/>
          </a:xfrm>
          <a:prstGeom prst="rect">
            <a:avLst/>
          </a:prstGeom>
        </p:spPr>
      </p:pic>
      <p:sp>
        <p:nvSpPr>
          <p:cNvPr id="3" name="TextBox 3"/>
          <p:cNvSpPr txBox="1"/>
          <p:nvPr/>
        </p:nvSpPr>
        <p:spPr>
          <a:xfrm>
            <a:off x="1028700" y="2446474"/>
            <a:ext cx="16230600" cy="664718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Adopt a Coordination of Benefits policy (GBRHD)</a:t>
            </a:r>
          </a:p>
          <a:p>
            <a:pPr marL="1640838" lvl="2" indent="-546946">
              <a:lnSpc>
                <a:spcPts val="5319"/>
              </a:lnSpc>
              <a:buFont typeface="Arial"/>
              <a:buChar char="⚬"/>
            </a:pPr>
            <a:r>
              <a:rPr lang="en-US" sz="3799">
                <a:solidFill>
                  <a:srgbClr val="253943"/>
                </a:solidFill>
                <a:latin typeface="TT Norms"/>
              </a:rPr>
              <a:t>Prohibits employees injured at work from combining workers' compensation benefits with accrued leave that would result in compensation in excess of 100% of their normal wages. </a:t>
            </a:r>
          </a:p>
          <a:p>
            <a:pPr>
              <a:lnSpc>
                <a:spcPts val="5319"/>
              </a:lnSpc>
            </a:pPr>
            <a:endParaRPr lang="en-US" sz="3799">
              <a:solidFill>
                <a:srgbClr val="253943"/>
              </a:solidFill>
              <a:latin typeface="TT Norms"/>
            </a:endParaRPr>
          </a:p>
          <a:p>
            <a:pPr marL="1640838" lvl="2" indent="-546946">
              <a:lnSpc>
                <a:spcPts val="5319"/>
              </a:lnSpc>
              <a:buFont typeface="Arial"/>
              <a:buChar char="⚬"/>
            </a:pPr>
            <a:r>
              <a:rPr lang="en-US" sz="3799">
                <a:solidFill>
                  <a:srgbClr val="253943"/>
                </a:solidFill>
                <a:latin typeface="TT Norms"/>
              </a:rPr>
              <a:t>The employee may use a proportional share of accrued leave to receive full (100%) compensation for the days off work, until their accrued leave is exhausted.</a:t>
            </a:r>
          </a:p>
          <a:p>
            <a:pPr>
              <a:lnSpc>
                <a:spcPts val="5319"/>
              </a:lnSpc>
            </a:pPr>
            <a:r>
              <a:rPr lang="en-US" sz="3799">
                <a:solidFill>
                  <a:srgbClr val="253943"/>
                </a:solidFill>
                <a:latin typeface="TT Norms"/>
              </a:rPr>
              <a:t> </a:t>
            </a:r>
          </a:p>
          <a:p>
            <a:pPr marL="820419" lvl="1" indent="-410209">
              <a:lnSpc>
                <a:spcPts val="5319"/>
              </a:lnSpc>
              <a:buFont typeface="Arial"/>
              <a:buChar char="•"/>
            </a:pPr>
            <a:r>
              <a:rPr lang="en-US" sz="3799">
                <a:solidFill>
                  <a:srgbClr val="253943"/>
                </a:solidFill>
                <a:latin typeface="TT Norms"/>
              </a:rPr>
              <a:t>Run FMLA concurrent with any WC leave</a:t>
            </a:r>
          </a:p>
        </p:txBody>
      </p:sp>
      <p:sp>
        <p:nvSpPr>
          <p:cNvPr id="4" name="TextBox 4"/>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Leave Policy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C860"/>
        </a:solidFill>
        <a:effectLst/>
      </p:bgPr>
    </p:bg>
    <p:spTree>
      <p:nvGrpSpPr>
        <p:cNvPr id="1" name=""/>
        <p:cNvGrpSpPr/>
        <p:nvPr/>
      </p:nvGrpSpPr>
      <p:grpSpPr>
        <a:xfrm>
          <a:off x="0" y="0"/>
          <a:ext cx="0" cy="0"/>
          <a:chOff x="0" y="0"/>
          <a:chExt cx="0" cy="0"/>
        </a:xfrm>
      </p:grpSpPr>
      <p:sp>
        <p:nvSpPr>
          <p:cNvPr id="2" name="TextBox 2"/>
          <p:cNvSpPr txBox="1"/>
          <p:nvPr/>
        </p:nvSpPr>
        <p:spPr>
          <a:xfrm>
            <a:off x="1028700" y="2446474"/>
            <a:ext cx="16230600" cy="664718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Why is this FMLA policy important?</a:t>
            </a:r>
          </a:p>
          <a:p>
            <a:pPr marL="1640838" lvl="2" indent="-546946">
              <a:lnSpc>
                <a:spcPts val="5319"/>
              </a:lnSpc>
              <a:buFont typeface="Arial"/>
              <a:buChar char="⚬"/>
            </a:pPr>
            <a:r>
              <a:rPr lang="en-US" sz="3799">
                <a:solidFill>
                  <a:srgbClr val="253943"/>
                </a:solidFill>
                <a:latin typeface="TT Norms"/>
              </a:rPr>
              <a:t>Federal Act that can get you in trouble if you don't follow correctly</a:t>
            </a:r>
          </a:p>
          <a:p>
            <a:pPr>
              <a:lnSpc>
                <a:spcPts val="5319"/>
              </a:lnSpc>
            </a:pPr>
            <a:endParaRPr lang="en-US" sz="3799">
              <a:solidFill>
                <a:srgbClr val="253943"/>
              </a:solidFill>
              <a:latin typeface="TT Norms"/>
            </a:endParaRPr>
          </a:p>
          <a:p>
            <a:pPr marL="1640838" lvl="2" indent="-546946">
              <a:lnSpc>
                <a:spcPts val="5319"/>
              </a:lnSpc>
              <a:buFont typeface="Arial"/>
              <a:buChar char="⚬"/>
            </a:pPr>
            <a:r>
              <a:rPr lang="en-US" sz="3799">
                <a:solidFill>
                  <a:srgbClr val="253943"/>
                </a:solidFill>
                <a:latin typeface="TT Norms"/>
              </a:rPr>
              <a:t>If there is no requirement of employees to exhaust accrued leave concurrently with FMLA protected leave, as the employer you have to hold that position open for the 12 weeks of FMLA protection and then additional time equal to the accrued leave</a:t>
            </a:r>
          </a:p>
          <a:p>
            <a:pPr>
              <a:lnSpc>
                <a:spcPts val="5319"/>
              </a:lnSpc>
            </a:pPr>
            <a:endParaRPr lang="en-US" sz="3799">
              <a:solidFill>
                <a:srgbClr val="253943"/>
              </a:solidFill>
              <a:latin typeface="TT Norms"/>
            </a:endParaRPr>
          </a:p>
          <a:p>
            <a:pPr marL="1640838" lvl="2" indent="-546946">
              <a:lnSpc>
                <a:spcPts val="5319"/>
              </a:lnSpc>
              <a:buFont typeface="Arial"/>
              <a:buChar char="⚬"/>
            </a:pPr>
            <a:r>
              <a:rPr lang="en-US" sz="3799">
                <a:solidFill>
                  <a:srgbClr val="253943"/>
                </a:solidFill>
                <a:latin typeface="TT Norms"/>
              </a:rPr>
              <a:t>It is also suggested to use a rolling 12 month look back for FMLA leave rather than by school or calendar year. </a:t>
            </a:r>
          </a:p>
        </p:txBody>
      </p:sp>
      <p:sp>
        <p:nvSpPr>
          <p:cNvPr id="3" name="TextBox 3"/>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Leave Policy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C860"/>
        </a:solidFill>
        <a:effectLst/>
      </p:bgPr>
    </p:bg>
    <p:spTree>
      <p:nvGrpSpPr>
        <p:cNvPr id="1" name=""/>
        <p:cNvGrpSpPr/>
        <p:nvPr/>
      </p:nvGrpSpPr>
      <p:grpSpPr>
        <a:xfrm>
          <a:off x="0" y="0"/>
          <a:ext cx="0" cy="0"/>
          <a:chOff x="0" y="0"/>
          <a:chExt cx="0" cy="0"/>
        </a:xfrm>
      </p:grpSpPr>
      <p:sp>
        <p:nvSpPr>
          <p:cNvPr id="2" name="TextBox 2"/>
          <p:cNvSpPr txBox="1"/>
          <p:nvPr/>
        </p:nvSpPr>
        <p:spPr>
          <a:xfrm>
            <a:off x="1270218" y="2446474"/>
            <a:ext cx="16230600" cy="598043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Why is this </a:t>
            </a:r>
            <a:r>
              <a:rPr lang="en-US" sz="3799">
                <a:solidFill>
                  <a:srgbClr val="253943"/>
                </a:solidFill>
                <a:latin typeface="TT Norms Bold"/>
              </a:rPr>
              <a:t>coordination of benefits policy</a:t>
            </a:r>
            <a:r>
              <a:rPr lang="en-US" sz="3799">
                <a:solidFill>
                  <a:srgbClr val="253943"/>
                </a:solidFill>
                <a:latin typeface="TT Norms"/>
              </a:rPr>
              <a:t> important?</a:t>
            </a:r>
          </a:p>
          <a:p>
            <a:pPr marL="1640838" lvl="2" indent="-546946">
              <a:lnSpc>
                <a:spcPts val="5319"/>
              </a:lnSpc>
              <a:buFont typeface="Arial"/>
              <a:buChar char="⚬"/>
            </a:pPr>
            <a:r>
              <a:rPr lang="en-US" sz="3799">
                <a:solidFill>
                  <a:srgbClr val="253943"/>
                </a:solidFill>
                <a:latin typeface="TT Norms"/>
              </a:rPr>
              <a:t>Absent this policy an injured worker receiving workers' comp benefits combined with accrued leave would make more staying at home than being at work.</a:t>
            </a:r>
          </a:p>
          <a:p>
            <a:pPr marL="1640838" lvl="2" indent="-546946">
              <a:lnSpc>
                <a:spcPts val="5319"/>
              </a:lnSpc>
              <a:buFont typeface="Arial"/>
              <a:buChar char="⚬"/>
            </a:pPr>
            <a:r>
              <a:rPr lang="en-US" sz="3799">
                <a:solidFill>
                  <a:srgbClr val="253943"/>
                </a:solidFill>
                <a:latin typeface="TT Norms"/>
              </a:rPr>
              <a:t>Limited incentive to get back to work.</a:t>
            </a:r>
          </a:p>
          <a:p>
            <a:pPr marL="1640838" lvl="2" indent="-546946">
              <a:lnSpc>
                <a:spcPts val="5319"/>
              </a:lnSpc>
              <a:buFont typeface="Arial"/>
              <a:buChar char="⚬"/>
            </a:pPr>
            <a:r>
              <a:rPr lang="en-US" sz="3799">
                <a:solidFill>
                  <a:srgbClr val="253943"/>
                </a:solidFill>
                <a:latin typeface="TT Norms"/>
              </a:rPr>
              <a:t>Helps the employee to more slowly exhaust accrued leave </a:t>
            </a:r>
          </a:p>
          <a:p>
            <a:pPr marL="1640838" lvl="2" indent="-546946">
              <a:lnSpc>
                <a:spcPts val="5319"/>
              </a:lnSpc>
              <a:buFont typeface="Arial"/>
              <a:buChar char="⚬"/>
            </a:pPr>
            <a:r>
              <a:rPr lang="en-US" sz="3799">
                <a:solidFill>
                  <a:srgbClr val="253943"/>
                </a:solidFill>
                <a:latin typeface="TT Norms"/>
              </a:rPr>
              <a:t>The combination of wc benefits and accrued leave allows the employee to maintain consistent income until all leave is    exhausted.</a:t>
            </a:r>
          </a:p>
        </p:txBody>
      </p:sp>
      <p:pic>
        <p:nvPicPr>
          <p:cNvPr id="3" name="Picture 3"/>
          <p:cNvPicPr>
            <a:picLocks noChangeAspect="1"/>
          </p:cNvPicPr>
          <p:nvPr/>
        </p:nvPicPr>
        <p:blipFill>
          <a:blip r:embed="rId2"/>
          <a:srcRect t="4897"/>
          <a:stretch>
            <a:fillRect/>
          </a:stretch>
        </p:blipFill>
        <p:spPr>
          <a:xfrm>
            <a:off x="14555045" y="7527822"/>
            <a:ext cx="3187292" cy="2534826"/>
          </a:xfrm>
          <a:prstGeom prst="rect">
            <a:avLst/>
          </a:prstGeom>
        </p:spPr>
      </p:pic>
      <p:sp>
        <p:nvSpPr>
          <p:cNvPr id="4" name="TextBox 4"/>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Leave Policy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C860"/>
        </a:solidFill>
        <a:effectLst/>
      </p:bgPr>
    </p:bg>
    <p:spTree>
      <p:nvGrpSpPr>
        <p:cNvPr id="1" name=""/>
        <p:cNvGrpSpPr/>
        <p:nvPr/>
      </p:nvGrpSpPr>
      <p:grpSpPr>
        <a:xfrm>
          <a:off x="0" y="0"/>
          <a:ext cx="0" cy="0"/>
          <a:chOff x="0" y="0"/>
          <a:chExt cx="0" cy="0"/>
        </a:xfrm>
      </p:grpSpPr>
      <p:sp>
        <p:nvSpPr>
          <p:cNvPr id="2" name="TextBox 2"/>
          <p:cNvSpPr txBox="1"/>
          <p:nvPr/>
        </p:nvSpPr>
        <p:spPr>
          <a:xfrm>
            <a:off x="1028700" y="2446474"/>
            <a:ext cx="16230600" cy="464693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The WC carrier or adjuster should be able to provide a report</a:t>
            </a:r>
          </a:p>
          <a:p>
            <a:pPr marL="1640838" lvl="2" indent="-546946">
              <a:lnSpc>
                <a:spcPts val="5319"/>
              </a:lnSpc>
              <a:buFont typeface="Arial"/>
              <a:buChar char="⚬"/>
            </a:pPr>
            <a:r>
              <a:rPr lang="en-US" sz="3799">
                <a:solidFill>
                  <a:srgbClr val="253943"/>
                </a:solidFill>
                <a:latin typeface="TT Norms"/>
              </a:rPr>
              <a:t>Employees receiving WC benefits</a:t>
            </a:r>
          </a:p>
          <a:p>
            <a:pPr marL="1640838" lvl="2" indent="-546946">
              <a:lnSpc>
                <a:spcPts val="5319"/>
              </a:lnSpc>
              <a:buFont typeface="Arial"/>
              <a:buChar char="⚬"/>
            </a:pPr>
            <a:r>
              <a:rPr lang="en-US" sz="3799">
                <a:solidFill>
                  <a:srgbClr val="253943"/>
                </a:solidFill>
                <a:latin typeface="TT Norms"/>
              </a:rPr>
              <a:t>Amount of indemnity benefits paid</a:t>
            </a:r>
          </a:p>
          <a:p>
            <a:pPr marL="1640838" lvl="2" indent="-546946">
              <a:lnSpc>
                <a:spcPts val="5319"/>
              </a:lnSpc>
              <a:buFont typeface="Arial"/>
              <a:buChar char="⚬"/>
            </a:pPr>
            <a:r>
              <a:rPr lang="en-US" sz="3799">
                <a:solidFill>
                  <a:srgbClr val="253943"/>
                </a:solidFill>
                <a:latin typeface="TT Norms"/>
              </a:rPr>
              <a:t>Time period</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Very important to let your carrier/adjuster know when an employee returns to work to make sure there is no overpayment of benefits</a:t>
            </a:r>
          </a:p>
        </p:txBody>
      </p:sp>
      <p:sp>
        <p:nvSpPr>
          <p:cNvPr id="3" name="TextBox 3"/>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Leave Policy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47016" y="7675120"/>
            <a:ext cx="4256415" cy="2430026"/>
          </a:xfrm>
          <a:prstGeom prst="rect">
            <a:avLst/>
          </a:prstGeom>
        </p:spPr>
      </p:pic>
      <p:sp>
        <p:nvSpPr>
          <p:cNvPr id="3" name="TextBox 3"/>
          <p:cNvSpPr txBox="1"/>
          <p:nvPr/>
        </p:nvSpPr>
        <p:spPr>
          <a:xfrm>
            <a:off x="1028700" y="1362075"/>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Return to Work</a:t>
            </a:r>
          </a:p>
        </p:txBody>
      </p:sp>
      <p:sp>
        <p:nvSpPr>
          <p:cNvPr id="4" name="TextBox 4"/>
          <p:cNvSpPr txBox="1"/>
          <p:nvPr/>
        </p:nvSpPr>
        <p:spPr>
          <a:xfrm>
            <a:off x="1028700" y="2921860"/>
            <a:ext cx="14205724" cy="6603365"/>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A Modified Duty/Return to Work program is the best way to reduce your costs.</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Studies suggest that when an employee is out of work for more than six months, they have less than a 50% chance of ever returning to work in any capacity. </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These studies also show that 80-90% of injured employees would rather return to work than collect disability.</a:t>
            </a:r>
          </a:p>
          <a:p>
            <a:pPr>
              <a:lnSpc>
                <a:spcPts val="4900"/>
              </a:lnSpc>
            </a:pPr>
            <a:endParaRPr lang="en-US" sz="3799">
              <a:solidFill>
                <a:srgbClr val="253943"/>
              </a:solidFill>
              <a:latin typeface="TT Nor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TextBox 2"/>
          <p:cNvSpPr txBox="1"/>
          <p:nvPr/>
        </p:nvSpPr>
        <p:spPr>
          <a:xfrm>
            <a:off x="1028700" y="1362075"/>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Return to Work</a:t>
            </a:r>
          </a:p>
        </p:txBody>
      </p:sp>
      <p:sp>
        <p:nvSpPr>
          <p:cNvPr id="3" name="TextBox 3"/>
          <p:cNvSpPr txBox="1"/>
          <p:nvPr/>
        </p:nvSpPr>
        <p:spPr>
          <a:xfrm>
            <a:off x="1028700" y="2671704"/>
            <a:ext cx="14205724" cy="798068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253943"/>
                </a:solidFill>
                <a:latin typeface="TT Norms"/>
              </a:rPr>
              <a:t>Increases control of medical and indemnity costs</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Improves employer/employee relationships</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Increases employee's morale and job security</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Decreases lost production costs</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Decreases replacement employee training costs</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Decreases possibility of litigation</a:t>
            </a:r>
          </a:p>
          <a:p>
            <a:pPr>
              <a:lnSpc>
                <a:spcPts val="5319"/>
              </a:lnSpc>
            </a:pPr>
            <a:endParaRPr lang="en-US" sz="3799">
              <a:solidFill>
                <a:srgbClr val="253943"/>
              </a:solidFill>
              <a:latin typeface="TT Norms"/>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34424" y="6508888"/>
            <a:ext cx="2832713" cy="35800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TextBox 2"/>
          <p:cNvSpPr txBox="1"/>
          <p:nvPr/>
        </p:nvSpPr>
        <p:spPr>
          <a:xfrm>
            <a:off x="1028700" y="1362075"/>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Return to Work</a:t>
            </a:r>
          </a:p>
        </p:txBody>
      </p:sp>
      <p:sp>
        <p:nvSpPr>
          <p:cNvPr id="3" name="TextBox 3"/>
          <p:cNvSpPr txBox="1"/>
          <p:nvPr/>
        </p:nvSpPr>
        <p:spPr>
          <a:xfrm>
            <a:off x="1028700" y="2681661"/>
            <a:ext cx="14205724" cy="6788150"/>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253943"/>
                </a:solidFill>
                <a:latin typeface="TT Norms"/>
              </a:rPr>
              <a:t>Modified, transitional duty work that meets the employee's work restrictions </a:t>
            </a:r>
          </a:p>
          <a:p>
            <a:pPr>
              <a:lnSpc>
                <a:spcPts val="4900"/>
              </a:lnSpc>
            </a:pPr>
            <a:endParaRPr lang="en-US" sz="3500">
              <a:solidFill>
                <a:srgbClr val="253943"/>
              </a:solidFill>
              <a:latin typeface="TT Norms"/>
            </a:endParaRPr>
          </a:p>
          <a:p>
            <a:pPr marL="755651" lvl="1" indent="-377825">
              <a:lnSpc>
                <a:spcPts val="4900"/>
              </a:lnSpc>
              <a:buFont typeface="Arial"/>
              <a:buChar char="•"/>
            </a:pPr>
            <a:r>
              <a:rPr lang="en-US" sz="3500">
                <a:solidFill>
                  <a:srgbClr val="253943"/>
                </a:solidFill>
                <a:latin typeface="TT Norms"/>
              </a:rPr>
              <a:t> Structured with an end/review date</a:t>
            </a:r>
          </a:p>
          <a:p>
            <a:pPr marL="1511301" lvl="2" indent="-503767">
              <a:lnSpc>
                <a:spcPts val="4900"/>
              </a:lnSpc>
              <a:buFont typeface="Arial"/>
              <a:buChar char="⚬"/>
            </a:pPr>
            <a:r>
              <a:rPr lang="en-US" sz="3500">
                <a:solidFill>
                  <a:srgbClr val="253943"/>
                </a:solidFill>
                <a:latin typeface="TT Norms"/>
              </a:rPr>
              <a:t>gives employee a target for full duty return</a:t>
            </a:r>
          </a:p>
          <a:p>
            <a:pPr marL="1511301" lvl="2" indent="-503767">
              <a:lnSpc>
                <a:spcPts val="4900"/>
              </a:lnSpc>
              <a:buFont typeface="Arial"/>
              <a:buChar char="⚬"/>
            </a:pPr>
            <a:r>
              <a:rPr lang="en-US" sz="3500">
                <a:solidFill>
                  <a:srgbClr val="253943"/>
                </a:solidFill>
                <a:latin typeface="TT Norms"/>
              </a:rPr>
              <a:t>protects employer from creating a "new" job for the employee</a:t>
            </a:r>
          </a:p>
          <a:p>
            <a:pPr>
              <a:lnSpc>
                <a:spcPts val="4900"/>
              </a:lnSpc>
            </a:pPr>
            <a:endParaRPr lang="en-US" sz="3500">
              <a:solidFill>
                <a:srgbClr val="253943"/>
              </a:solidFill>
              <a:latin typeface="TT Norms"/>
            </a:endParaRPr>
          </a:p>
          <a:p>
            <a:pPr marL="755651" lvl="1" indent="-377825">
              <a:lnSpc>
                <a:spcPts val="4900"/>
              </a:lnSpc>
              <a:buFont typeface="Arial"/>
              <a:buChar char="•"/>
            </a:pPr>
            <a:r>
              <a:rPr lang="en-US" sz="3500">
                <a:solidFill>
                  <a:srgbClr val="253943"/>
                </a:solidFill>
                <a:latin typeface="TT Norms"/>
              </a:rPr>
              <a:t>Does not have to be in the employee's normal department</a:t>
            </a:r>
          </a:p>
          <a:p>
            <a:pPr>
              <a:lnSpc>
                <a:spcPts val="4900"/>
              </a:lnSpc>
            </a:pPr>
            <a:endParaRPr lang="en-US" sz="3500">
              <a:solidFill>
                <a:srgbClr val="253943"/>
              </a:solidFill>
              <a:latin typeface="TT Norms"/>
            </a:endParaRPr>
          </a:p>
          <a:p>
            <a:pPr marL="755651" lvl="1" indent="-377825">
              <a:lnSpc>
                <a:spcPts val="4900"/>
              </a:lnSpc>
              <a:buFont typeface="Arial"/>
              <a:buChar char="•"/>
            </a:pPr>
            <a:r>
              <a:rPr lang="en-US" sz="3500">
                <a:solidFill>
                  <a:srgbClr val="253943"/>
                </a:solidFill>
                <a:latin typeface="TT Norms"/>
              </a:rPr>
              <a:t>The modified duty job should provide some benefit to the employer</a:t>
            </a:r>
          </a:p>
          <a:p>
            <a:pPr>
              <a:lnSpc>
                <a:spcPts val="4900"/>
              </a:lnSpc>
            </a:pPr>
            <a:endParaRPr lang="en-US" sz="3500">
              <a:solidFill>
                <a:srgbClr val="253943"/>
              </a:solidFill>
              <a:latin typeface="TT Norms"/>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34424" y="6508888"/>
            <a:ext cx="2832713" cy="35800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TextBox 2"/>
          <p:cNvSpPr txBox="1"/>
          <p:nvPr/>
        </p:nvSpPr>
        <p:spPr>
          <a:xfrm>
            <a:off x="1028700" y="1362075"/>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Return to Work</a:t>
            </a:r>
          </a:p>
        </p:txBody>
      </p:sp>
      <p:sp>
        <p:nvSpPr>
          <p:cNvPr id="3" name="TextBox 3"/>
          <p:cNvSpPr txBox="1"/>
          <p:nvPr/>
        </p:nvSpPr>
        <p:spPr>
          <a:xfrm>
            <a:off x="1028700" y="2681661"/>
            <a:ext cx="14205724" cy="5549900"/>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253943"/>
                </a:solidFill>
                <a:latin typeface="TT Norms"/>
              </a:rPr>
              <a:t>Shredding</a:t>
            </a:r>
          </a:p>
          <a:p>
            <a:pPr marL="755651" lvl="1" indent="-377825">
              <a:lnSpc>
                <a:spcPts val="4900"/>
              </a:lnSpc>
              <a:buFont typeface="Arial"/>
              <a:buChar char="•"/>
            </a:pPr>
            <a:r>
              <a:rPr lang="en-US" sz="3500">
                <a:solidFill>
                  <a:srgbClr val="253943"/>
                </a:solidFill>
                <a:latin typeface="TT Norms"/>
              </a:rPr>
              <a:t>Making copies</a:t>
            </a:r>
          </a:p>
          <a:p>
            <a:pPr marL="755651" lvl="1" indent="-377825">
              <a:lnSpc>
                <a:spcPts val="4900"/>
              </a:lnSpc>
              <a:buFont typeface="Arial"/>
              <a:buChar char="•"/>
            </a:pPr>
            <a:r>
              <a:rPr lang="en-US" sz="3500">
                <a:solidFill>
                  <a:srgbClr val="253943"/>
                </a:solidFill>
                <a:latin typeface="TT Norms"/>
              </a:rPr>
              <a:t>Answering the phone</a:t>
            </a:r>
          </a:p>
          <a:p>
            <a:pPr marL="755651" lvl="1" indent="-377825">
              <a:lnSpc>
                <a:spcPts val="4900"/>
              </a:lnSpc>
              <a:buFont typeface="Arial"/>
              <a:buChar char="•"/>
            </a:pPr>
            <a:r>
              <a:rPr lang="en-US" sz="3500">
                <a:solidFill>
                  <a:srgbClr val="253943"/>
                </a:solidFill>
                <a:latin typeface="TT Norms"/>
              </a:rPr>
              <a:t>Cleaning neglected areas</a:t>
            </a:r>
          </a:p>
          <a:p>
            <a:pPr marL="755651" lvl="1" indent="-377825">
              <a:lnSpc>
                <a:spcPts val="4900"/>
              </a:lnSpc>
              <a:buFont typeface="Arial"/>
              <a:buChar char="•"/>
            </a:pPr>
            <a:r>
              <a:rPr lang="en-US" sz="3500">
                <a:solidFill>
                  <a:srgbClr val="253943"/>
                </a:solidFill>
                <a:latin typeface="TT Norms"/>
              </a:rPr>
              <a:t>Bus monitor/aide</a:t>
            </a:r>
          </a:p>
          <a:p>
            <a:pPr marL="755651" lvl="1" indent="-377825">
              <a:lnSpc>
                <a:spcPts val="4900"/>
              </a:lnSpc>
              <a:buFont typeface="Arial"/>
              <a:buChar char="•"/>
            </a:pPr>
            <a:r>
              <a:rPr lang="en-US" sz="3500">
                <a:solidFill>
                  <a:srgbClr val="253943"/>
                </a:solidFill>
                <a:latin typeface="TT Norms"/>
              </a:rPr>
              <a:t>Cashier vs. cook</a:t>
            </a:r>
          </a:p>
          <a:p>
            <a:pPr>
              <a:lnSpc>
                <a:spcPts val="4900"/>
              </a:lnSpc>
            </a:pPr>
            <a:endParaRPr lang="en-US" sz="3500">
              <a:solidFill>
                <a:srgbClr val="253943"/>
              </a:solidFill>
              <a:latin typeface="TT Norms"/>
            </a:endParaRPr>
          </a:p>
          <a:p>
            <a:pPr marL="755651" lvl="1" indent="-377825">
              <a:lnSpc>
                <a:spcPts val="4900"/>
              </a:lnSpc>
              <a:buFont typeface="Arial"/>
              <a:buChar char="•"/>
            </a:pPr>
            <a:r>
              <a:rPr lang="en-US" sz="3500">
                <a:solidFill>
                  <a:srgbClr val="253943"/>
                </a:solidFill>
                <a:latin typeface="TT Norms"/>
              </a:rPr>
              <a:t>Have a list of transitional duty jobs available to share with adjusters and/or medical providers if an employee is injured</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47016" y="7675120"/>
            <a:ext cx="4256415" cy="24300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sp>
        <p:nvSpPr>
          <p:cNvPr id="2" name="AutoShape 2"/>
          <p:cNvSpPr/>
          <p:nvPr/>
        </p:nvSpPr>
        <p:spPr>
          <a:xfrm>
            <a:off x="1028700" y="9058275"/>
            <a:ext cx="10160039" cy="0"/>
          </a:xfrm>
          <a:prstGeom prst="line">
            <a:avLst/>
          </a:prstGeom>
          <a:ln w="200025" cap="flat">
            <a:solidFill>
              <a:srgbClr val="B38B6D"/>
            </a:solidFill>
            <a:prstDash val="solid"/>
            <a:headEnd type="none" w="sm" len="sm"/>
            <a:tailEnd type="none" w="sm" len="sm"/>
          </a:ln>
        </p:spPr>
      </p:sp>
      <p:sp>
        <p:nvSpPr>
          <p:cNvPr id="3" name="AutoShape 3"/>
          <p:cNvSpPr/>
          <p:nvPr/>
        </p:nvSpPr>
        <p:spPr>
          <a:xfrm rot="-2881795">
            <a:off x="9377405" y="5130585"/>
            <a:ext cx="10717491" cy="0"/>
          </a:xfrm>
          <a:prstGeom prst="line">
            <a:avLst/>
          </a:prstGeom>
          <a:ln w="200025" cap="flat">
            <a:solidFill>
              <a:srgbClr val="B38B6D"/>
            </a:solidFill>
            <a:prstDash val="solid"/>
            <a:headEnd type="none" w="sm" len="sm"/>
            <a:tailEnd type="none" w="sm" len="sm"/>
          </a:ln>
        </p:spPr>
      </p:sp>
      <p:grpSp>
        <p:nvGrpSpPr>
          <p:cNvPr id="4" name="Group 4"/>
          <p:cNvGrpSpPr/>
          <p:nvPr/>
        </p:nvGrpSpPr>
        <p:grpSpPr>
          <a:xfrm>
            <a:off x="509588" y="8539163"/>
            <a:ext cx="1038225" cy="103822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5D6"/>
            </a:solidFill>
          </p:spPr>
        </p:sp>
      </p:grpSp>
      <p:grpSp>
        <p:nvGrpSpPr>
          <p:cNvPr id="6" name="Group 6"/>
          <p:cNvGrpSpPr/>
          <p:nvPr/>
        </p:nvGrpSpPr>
        <p:grpSpPr>
          <a:xfrm>
            <a:off x="10669626" y="8539163"/>
            <a:ext cx="1038225" cy="1038225"/>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5D6"/>
            </a:solidFill>
          </p:spPr>
        </p:sp>
      </p:grpSp>
      <p:grpSp>
        <p:nvGrpSpPr>
          <p:cNvPr id="8" name="Group 8"/>
          <p:cNvGrpSpPr/>
          <p:nvPr/>
        </p:nvGrpSpPr>
        <p:grpSpPr>
          <a:xfrm>
            <a:off x="1028700" y="4151630"/>
            <a:ext cx="5189930" cy="3530701"/>
            <a:chOff x="0" y="0"/>
            <a:chExt cx="2515797" cy="1711493"/>
          </a:xfrm>
        </p:grpSpPr>
        <p:sp>
          <p:nvSpPr>
            <p:cNvPr id="9" name="Freeform 9"/>
            <p:cNvSpPr/>
            <p:nvPr/>
          </p:nvSpPr>
          <p:spPr>
            <a:xfrm>
              <a:off x="0" y="0"/>
              <a:ext cx="2515797" cy="1711493"/>
            </a:xfrm>
            <a:custGeom>
              <a:avLst/>
              <a:gdLst/>
              <a:ahLst/>
              <a:cxnLst/>
              <a:rect l="l" t="t" r="r" b="b"/>
              <a:pathLst>
                <a:path w="2515797" h="1711493">
                  <a:moveTo>
                    <a:pt x="0" y="0"/>
                  </a:moveTo>
                  <a:lnTo>
                    <a:pt x="2515797" y="0"/>
                  </a:lnTo>
                  <a:lnTo>
                    <a:pt x="2515797" y="1711493"/>
                  </a:lnTo>
                  <a:lnTo>
                    <a:pt x="0" y="1711493"/>
                  </a:lnTo>
                  <a:close/>
                </a:path>
              </a:pathLst>
            </a:custGeom>
            <a:solidFill>
              <a:srgbClr val="FFF5D6"/>
            </a:solidFill>
          </p:spPr>
        </p:sp>
      </p:grpSp>
      <p:sp>
        <p:nvSpPr>
          <p:cNvPr id="10" name="TextBox 10"/>
          <p:cNvSpPr txBox="1"/>
          <p:nvPr/>
        </p:nvSpPr>
        <p:spPr>
          <a:xfrm>
            <a:off x="4490347" y="8041323"/>
            <a:ext cx="4117376" cy="497840"/>
          </a:xfrm>
          <a:prstGeom prst="rect">
            <a:avLst/>
          </a:prstGeom>
        </p:spPr>
        <p:txBody>
          <a:bodyPr lIns="0" tIns="0" rIns="0" bIns="0" rtlCol="0" anchor="t">
            <a:spAutoFit/>
          </a:bodyPr>
          <a:lstStyle/>
          <a:p>
            <a:pPr>
              <a:lnSpc>
                <a:spcPts val="4060"/>
              </a:lnSpc>
            </a:pPr>
            <a:r>
              <a:rPr lang="en-US" sz="2900">
                <a:solidFill>
                  <a:srgbClr val="253943"/>
                </a:solidFill>
                <a:latin typeface="TT Norms"/>
              </a:rPr>
              <a:t>Protects Employees </a:t>
            </a:r>
          </a:p>
        </p:txBody>
      </p:sp>
      <p:grpSp>
        <p:nvGrpSpPr>
          <p:cNvPr id="11" name="Group 11"/>
          <p:cNvGrpSpPr/>
          <p:nvPr/>
        </p:nvGrpSpPr>
        <p:grpSpPr>
          <a:xfrm>
            <a:off x="8593774" y="3762223"/>
            <a:ext cx="5189930" cy="3530701"/>
            <a:chOff x="0" y="0"/>
            <a:chExt cx="2515797" cy="1711493"/>
          </a:xfrm>
        </p:grpSpPr>
        <p:sp>
          <p:nvSpPr>
            <p:cNvPr id="12" name="Freeform 12"/>
            <p:cNvSpPr/>
            <p:nvPr/>
          </p:nvSpPr>
          <p:spPr>
            <a:xfrm>
              <a:off x="0" y="0"/>
              <a:ext cx="2515797" cy="1711493"/>
            </a:xfrm>
            <a:custGeom>
              <a:avLst/>
              <a:gdLst/>
              <a:ahLst/>
              <a:cxnLst/>
              <a:rect l="l" t="t" r="r" b="b"/>
              <a:pathLst>
                <a:path w="2515797" h="1711493">
                  <a:moveTo>
                    <a:pt x="0" y="0"/>
                  </a:moveTo>
                  <a:lnTo>
                    <a:pt x="2515797" y="0"/>
                  </a:lnTo>
                  <a:lnTo>
                    <a:pt x="2515797" y="1711493"/>
                  </a:lnTo>
                  <a:lnTo>
                    <a:pt x="0" y="1711493"/>
                  </a:lnTo>
                  <a:close/>
                </a:path>
              </a:pathLst>
            </a:custGeom>
            <a:solidFill>
              <a:srgbClr val="FFF5D6"/>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5962" y="-1972427"/>
            <a:ext cx="6234682" cy="3944853"/>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51291" y="8854546"/>
            <a:ext cx="7315200" cy="3817204"/>
          </a:xfrm>
          <a:prstGeom prst="rect">
            <a:avLst/>
          </a:prstGeom>
        </p:spPr>
      </p:pic>
      <p:grpSp>
        <p:nvGrpSpPr>
          <p:cNvPr id="15" name="Group 15"/>
          <p:cNvGrpSpPr/>
          <p:nvPr/>
        </p:nvGrpSpPr>
        <p:grpSpPr>
          <a:xfrm>
            <a:off x="3954070" y="6375994"/>
            <a:ext cx="5189930" cy="3530701"/>
            <a:chOff x="0" y="0"/>
            <a:chExt cx="2515797" cy="1711493"/>
          </a:xfrm>
        </p:grpSpPr>
        <p:sp>
          <p:nvSpPr>
            <p:cNvPr id="16" name="Freeform 16"/>
            <p:cNvSpPr/>
            <p:nvPr/>
          </p:nvSpPr>
          <p:spPr>
            <a:xfrm>
              <a:off x="0" y="0"/>
              <a:ext cx="2515797" cy="1711493"/>
            </a:xfrm>
            <a:custGeom>
              <a:avLst/>
              <a:gdLst/>
              <a:ahLst/>
              <a:cxnLst/>
              <a:rect l="l" t="t" r="r" b="b"/>
              <a:pathLst>
                <a:path w="2515797" h="1711493">
                  <a:moveTo>
                    <a:pt x="0" y="0"/>
                  </a:moveTo>
                  <a:lnTo>
                    <a:pt x="2515797" y="0"/>
                  </a:lnTo>
                  <a:lnTo>
                    <a:pt x="2515797" y="1711493"/>
                  </a:lnTo>
                  <a:lnTo>
                    <a:pt x="0" y="1711493"/>
                  </a:lnTo>
                  <a:close/>
                </a:path>
              </a:pathLst>
            </a:custGeom>
            <a:solidFill>
              <a:srgbClr val="FFF5D6"/>
            </a:solidFill>
          </p:spPr>
        </p:sp>
      </p:grpSp>
      <p:grpSp>
        <p:nvGrpSpPr>
          <p:cNvPr id="17" name="Group 17"/>
          <p:cNvGrpSpPr/>
          <p:nvPr/>
        </p:nvGrpSpPr>
        <p:grpSpPr>
          <a:xfrm>
            <a:off x="12551291" y="5527574"/>
            <a:ext cx="5189930" cy="3530701"/>
            <a:chOff x="0" y="0"/>
            <a:chExt cx="2515797" cy="1711493"/>
          </a:xfrm>
        </p:grpSpPr>
        <p:sp>
          <p:nvSpPr>
            <p:cNvPr id="18" name="Freeform 18"/>
            <p:cNvSpPr/>
            <p:nvPr/>
          </p:nvSpPr>
          <p:spPr>
            <a:xfrm>
              <a:off x="0" y="0"/>
              <a:ext cx="2515797" cy="1711493"/>
            </a:xfrm>
            <a:custGeom>
              <a:avLst/>
              <a:gdLst/>
              <a:ahLst/>
              <a:cxnLst/>
              <a:rect l="l" t="t" r="r" b="b"/>
              <a:pathLst>
                <a:path w="2515797" h="1711493">
                  <a:moveTo>
                    <a:pt x="0" y="0"/>
                  </a:moveTo>
                  <a:lnTo>
                    <a:pt x="2515797" y="0"/>
                  </a:lnTo>
                  <a:lnTo>
                    <a:pt x="2515797" y="1711493"/>
                  </a:lnTo>
                  <a:lnTo>
                    <a:pt x="0" y="1711493"/>
                  </a:lnTo>
                  <a:close/>
                </a:path>
              </a:pathLst>
            </a:custGeom>
            <a:solidFill>
              <a:srgbClr val="FFF5D6"/>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54070" y="5049888"/>
            <a:ext cx="1901507" cy="1673326"/>
          </a:xfrm>
          <a:prstGeom prst="rect">
            <a:avLst/>
          </a:prstGeom>
        </p:spPr>
      </p:pic>
      <p:pic>
        <p:nvPicPr>
          <p:cNvPr id="20" name="Picture 20"/>
          <p:cNvPicPr>
            <a:picLocks noChangeAspect="1"/>
          </p:cNvPicPr>
          <p:nvPr/>
        </p:nvPicPr>
        <p:blipFill>
          <a:blip r:embed="rId8"/>
          <a:srcRect/>
          <a:stretch>
            <a:fillRect/>
          </a:stretch>
        </p:blipFill>
        <p:spPr>
          <a:xfrm>
            <a:off x="11673067" y="4183534"/>
            <a:ext cx="1756448" cy="2094126"/>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817341" y="7234881"/>
            <a:ext cx="1935496" cy="2342506"/>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841104" y="6974941"/>
            <a:ext cx="1618610" cy="1886093"/>
          </a:xfrm>
          <a:prstGeom prst="rect">
            <a:avLst/>
          </a:prstGeom>
        </p:spPr>
      </p:pic>
      <p:sp>
        <p:nvSpPr>
          <p:cNvPr id="23" name="TextBox 23"/>
          <p:cNvSpPr txBox="1"/>
          <p:nvPr/>
        </p:nvSpPr>
        <p:spPr>
          <a:xfrm>
            <a:off x="9144000" y="4097809"/>
            <a:ext cx="2612157" cy="3024505"/>
          </a:xfrm>
          <a:prstGeom prst="rect">
            <a:avLst/>
          </a:prstGeom>
        </p:spPr>
        <p:txBody>
          <a:bodyPr lIns="0" tIns="0" rIns="0" bIns="0" rtlCol="0" anchor="t">
            <a:spAutoFit/>
          </a:bodyPr>
          <a:lstStyle/>
          <a:p>
            <a:pPr>
              <a:lnSpc>
                <a:spcPts val="6019"/>
              </a:lnSpc>
            </a:pPr>
            <a:r>
              <a:rPr lang="en-US" sz="4299">
                <a:solidFill>
                  <a:srgbClr val="253943"/>
                </a:solidFill>
                <a:latin typeface="TT Norms"/>
              </a:rPr>
              <a:t>Means to get my old knees fixed</a:t>
            </a:r>
          </a:p>
        </p:txBody>
      </p:sp>
      <p:sp>
        <p:nvSpPr>
          <p:cNvPr id="24" name="TextBox 24"/>
          <p:cNvSpPr txBox="1"/>
          <p:nvPr/>
        </p:nvSpPr>
        <p:spPr>
          <a:xfrm>
            <a:off x="733137" y="804564"/>
            <a:ext cx="17254730" cy="1862284"/>
          </a:xfrm>
          <a:prstGeom prst="rect">
            <a:avLst/>
          </a:prstGeom>
        </p:spPr>
        <p:txBody>
          <a:bodyPr lIns="0" tIns="0" rIns="0" bIns="0" rtlCol="0" anchor="t">
            <a:spAutoFit/>
          </a:bodyPr>
          <a:lstStyle/>
          <a:p>
            <a:pPr algn="ctr">
              <a:lnSpc>
                <a:spcPts val="7015"/>
              </a:lnSpc>
            </a:pPr>
            <a:r>
              <a:rPr lang="en-US" sz="8253">
                <a:solidFill>
                  <a:srgbClr val="FFF5D6"/>
                </a:solidFill>
                <a:latin typeface="TT Phobos Inline"/>
              </a:rPr>
              <a:t>WORKERS' COMPENSATION -</a:t>
            </a:r>
          </a:p>
          <a:p>
            <a:pPr algn="ctr">
              <a:lnSpc>
                <a:spcPts val="7015"/>
              </a:lnSpc>
            </a:pPr>
            <a:r>
              <a:rPr lang="en-US" sz="8253">
                <a:solidFill>
                  <a:srgbClr val="FFF5D6"/>
                </a:solidFill>
                <a:latin typeface="TT Phobos Inline"/>
              </a:rPr>
              <a:t> WHAT IS IT NOT</a:t>
            </a:r>
          </a:p>
        </p:txBody>
      </p:sp>
      <p:sp>
        <p:nvSpPr>
          <p:cNvPr id="25" name="TextBox 25"/>
          <p:cNvSpPr txBox="1"/>
          <p:nvPr/>
        </p:nvSpPr>
        <p:spPr>
          <a:xfrm>
            <a:off x="1217407" y="4742865"/>
            <a:ext cx="2736664" cy="2262506"/>
          </a:xfrm>
          <a:prstGeom prst="rect">
            <a:avLst/>
          </a:prstGeom>
        </p:spPr>
        <p:txBody>
          <a:bodyPr lIns="0" tIns="0" rIns="0" bIns="0" rtlCol="0" anchor="t">
            <a:spAutoFit/>
          </a:bodyPr>
          <a:lstStyle/>
          <a:p>
            <a:pPr>
              <a:lnSpc>
                <a:spcPts val="6019"/>
              </a:lnSpc>
            </a:pPr>
            <a:r>
              <a:rPr lang="en-US" sz="4299">
                <a:solidFill>
                  <a:srgbClr val="253943"/>
                </a:solidFill>
                <a:latin typeface="TT Norms"/>
              </a:rPr>
              <a:t>Employee Benefits Package</a:t>
            </a:r>
          </a:p>
        </p:txBody>
      </p:sp>
      <p:sp>
        <p:nvSpPr>
          <p:cNvPr id="26" name="TextBox 26"/>
          <p:cNvSpPr txBox="1"/>
          <p:nvPr/>
        </p:nvSpPr>
        <p:spPr>
          <a:xfrm>
            <a:off x="12909883" y="5836529"/>
            <a:ext cx="3299008" cy="3024505"/>
          </a:xfrm>
          <a:prstGeom prst="rect">
            <a:avLst/>
          </a:prstGeom>
        </p:spPr>
        <p:txBody>
          <a:bodyPr lIns="0" tIns="0" rIns="0" bIns="0" rtlCol="0" anchor="t">
            <a:spAutoFit/>
          </a:bodyPr>
          <a:lstStyle/>
          <a:p>
            <a:pPr>
              <a:lnSpc>
                <a:spcPts val="6019"/>
              </a:lnSpc>
            </a:pPr>
            <a:r>
              <a:rPr lang="en-US" sz="4299">
                <a:solidFill>
                  <a:srgbClr val="253943"/>
                </a:solidFill>
                <a:latin typeface="TT Norms"/>
              </a:rPr>
              <a:t> Open checkbook to pay for all that ails me</a:t>
            </a:r>
          </a:p>
        </p:txBody>
      </p:sp>
      <p:sp>
        <p:nvSpPr>
          <p:cNvPr id="27" name="TextBox 27"/>
          <p:cNvSpPr txBox="1"/>
          <p:nvPr/>
        </p:nvSpPr>
        <p:spPr>
          <a:xfrm>
            <a:off x="4205999" y="7365047"/>
            <a:ext cx="2957175" cy="2262505"/>
          </a:xfrm>
          <a:prstGeom prst="rect">
            <a:avLst/>
          </a:prstGeom>
        </p:spPr>
        <p:txBody>
          <a:bodyPr lIns="0" tIns="0" rIns="0" bIns="0" rtlCol="0" anchor="t">
            <a:spAutoFit/>
          </a:bodyPr>
          <a:lstStyle/>
          <a:p>
            <a:pPr>
              <a:lnSpc>
                <a:spcPts val="6019"/>
              </a:lnSpc>
            </a:pPr>
            <a:r>
              <a:rPr lang="en-US" sz="4299">
                <a:solidFill>
                  <a:srgbClr val="253943"/>
                </a:solidFill>
                <a:latin typeface="TT Norms"/>
              </a:rPr>
              <a:t>Free Pass to Skip Work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sp>
        <p:nvSpPr>
          <p:cNvPr id="2" name="TextBox 2"/>
          <p:cNvSpPr txBox="1"/>
          <p:nvPr/>
        </p:nvSpPr>
        <p:spPr>
          <a:xfrm>
            <a:off x="1676817" y="3319634"/>
            <a:ext cx="15582483" cy="7277683"/>
          </a:xfrm>
          <a:prstGeom prst="rect">
            <a:avLst/>
          </a:prstGeom>
        </p:spPr>
        <p:txBody>
          <a:bodyPr lIns="0" tIns="0" rIns="0" bIns="0" rtlCol="0" anchor="t">
            <a:spAutoFit/>
          </a:bodyPr>
          <a:lstStyle/>
          <a:p>
            <a:pPr marL="820421" lvl="1" indent="-410210">
              <a:lnSpc>
                <a:spcPts val="5320"/>
              </a:lnSpc>
              <a:buFont typeface="Arial"/>
              <a:buChar char="•"/>
            </a:pPr>
            <a:r>
              <a:rPr lang="en-US" sz="3800">
                <a:solidFill>
                  <a:srgbClr val="0F232D"/>
                </a:solidFill>
                <a:latin typeface="TT Norms"/>
              </a:rPr>
              <a:t>Estimated payrolls</a:t>
            </a:r>
          </a:p>
          <a:p>
            <a:pPr marL="1640841" lvl="2" indent="-546947">
              <a:lnSpc>
                <a:spcPts val="5320"/>
              </a:lnSpc>
              <a:buFont typeface="Arial"/>
              <a:buChar char="⚬"/>
            </a:pPr>
            <a:r>
              <a:rPr lang="en-US" sz="3800">
                <a:solidFill>
                  <a:srgbClr val="0F232D"/>
                </a:solidFill>
                <a:latin typeface="TT Norms"/>
              </a:rPr>
              <a:t>includes wages only - no benefits</a:t>
            </a:r>
          </a:p>
          <a:p>
            <a:pPr marL="1640841" lvl="2" indent="-546947">
              <a:lnSpc>
                <a:spcPts val="5320"/>
              </a:lnSpc>
              <a:buFont typeface="Arial"/>
              <a:buChar char="⚬"/>
            </a:pPr>
            <a:r>
              <a:rPr lang="en-US" sz="3800">
                <a:solidFill>
                  <a:srgbClr val="0F232D"/>
                </a:solidFill>
                <a:latin typeface="TT Norms"/>
              </a:rPr>
              <a:t>by class code - drivers, professional/clerical and all others</a:t>
            </a:r>
          </a:p>
          <a:p>
            <a:pPr>
              <a:lnSpc>
                <a:spcPts val="5320"/>
              </a:lnSpc>
            </a:pPr>
            <a:endParaRPr lang="en-US" sz="3800">
              <a:solidFill>
                <a:srgbClr val="0F232D"/>
              </a:solidFill>
              <a:latin typeface="TT Norms"/>
            </a:endParaRPr>
          </a:p>
          <a:p>
            <a:pPr marL="820421" lvl="1" indent="-410210">
              <a:lnSpc>
                <a:spcPts val="5320"/>
              </a:lnSpc>
              <a:buFont typeface="Arial"/>
              <a:buChar char="•"/>
            </a:pPr>
            <a:r>
              <a:rPr lang="en-US" sz="3800">
                <a:solidFill>
                  <a:srgbClr val="0F232D"/>
                </a:solidFill>
                <a:latin typeface="TT Norms"/>
              </a:rPr>
              <a:t>Experience modifiers</a:t>
            </a:r>
          </a:p>
          <a:p>
            <a:pPr>
              <a:lnSpc>
                <a:spcPts val="5320"/>
              </a:lnSpc>
            </a:pPr>
            <a:endParaRPr lang="en-US" sz="3800">
              <a:solidFill>
                <a:srgbClr val="0F232D"/>
              </a:solidFill>
              <a:latin typeface="TT Norms"/>
            </a:endParaRPr>
          </a:p>
          <a:p>
            <a:pPr marL="820421" lvl="1" indent="-410210">
              <a:lnSpc>
                <a:spcPts val="5320"/>
              </a:lnSpc>
              <a:buFont typeface="Arial"/>
              <a:buChar char="•"/>
            </a:pPr>
            <a:r>
              <a:rPr lang="en-US" sz="3800">
                <a:solidFill>
                  <a:srgbClr val="0F232D"/>
                </a:solidFill>
                <a:latin typeface="TT Norms"/>
              </a:rPr>
              <a:t>Schedule modifiers - can be credit or debit </a:t>
            </a:r>
          </a:p>
          <a:p>
            <a:pPr>
              <a:lnSpc>
                <a:spcPts val="5320"/>
              </a:lnSpc>
            </a:pPr>
            <a:endParaRPr lang="en-US" sz="3800">
              <a:solidFill>
                <a:srgbClr val="0F232D"/>
              </a:solidFill>
              <a:latin typeface="TT Norms"/>
            </a:endParaRPr>
          </a:p>
          <a:p>
            <a:pPr marL="820421" lvl="1" indent="-410210">
              <a:lnSpc>
                <a:spcPts val="5320"/>
              </a:lnSpc>
              <a:buFont typeface="Arial"/>
              <a:buChar char="•"/>
            </a:pPr>
            <a:r>
              <a:rPr lang="en-US" sz="3800">
                <a:solidFill>
                  <a:srgbClr val="0F232D"/>
                </a:solidFill>
                <a:latin typeface="TT Norms"/>
              </a:rPr>
              <a:t>Rate</a:t>
            </a:r>
          </a:p>
          <a:p>
            <a:pPr>
              <a:lnSpc>
                <a:spcPts val="5115"/>
              </a:lnSpc>
            </a:pPr>
            <a:endParaRPr lang="en-US" sz="3800">
              <a:solidFill>
                <a:srgbClr val="0F232D"/>
              </a:solidFill>
              <a:latin typeface="TT Norms"/>
            </a:endParaRPr>
          </a:p>
          <a:p>
            <a:pPr>
              <a:lnSpc>
                <a:spcPts val="5115"/>
              </a:lnSpc>
            </a:pPr>
            <a:r>
              <a:rPr lang="en-US" sz="3654">
                <a:solidFill>
                  <a:srgbClr val="0F232D"/>
                </a:solidFill>
                <a:latin typeface="TT Norms"/>
              </a:rPr>
              <a:t>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42999" y="-718966"/>
            <a:ext cx="6116595" cy="41148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39721">
            <a:off x="-1381481" y="-718966"/>
            <a:ext cx="6116595" cy="4114800"/>
          </a:xfrm>
          <a:prstGeom prst="rect">
            <a:avLst/>
          </a:prstGeom>
        </p:spPr>
      </p:pic>
      <p:sp>
        <p:nvSpPr>
          <p:cNvPr id="5" name="TextBox 5"/>
          <p:cNvSpPr txBox="1"/>
          <p:nvPr/>
        </p:nvSpPr>
        <p:spPr>
          <a:xfrm>
            <a:off x="1956293" y="798746"/>
            <a:ext cx="14375414" cy="2597089"/>
          </a:xfrm>
          <a:prstGeom prst="rect">
            <a:avLst/>
          </a:prstGeom>
        </p:spPr>
        <p:txBody>
          <a:bodyPr lIns="0" tIns="0" rIns="0" bIns="0" rtlCol="0" anchor="t">
            <a:spAutoFit/>
          </a:bodyPr>
          <a:lstStyle/>
          <a:p>
            <a:pPr algn="ctr">
              <a:lnSpc>
                <a:spcPts val="9773"/>
              </a:lnSpc>
            </a:pPr>
            <a:r>
              <a:rPr lang="en-US" sz="11498">
                <a:solidFill>
                  <a:srgbClr val="0F232D"/>
                </a:solidFill>
                <a:latin typeface="TT Phobos Inline"/>
              </a:rPr>
              <a:t>Premium Considerations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sp>
        <p:nvSpPr>
          <p:cNvPr id="2" name="TextBox 2"/>
          <p:cNvSpPr txBox="1"/>
          <p:nvPr/>
        </p:nvSpPr>
        <p:spPr>
          <a:xfrm>
            <a:off x="1676817" y="3329159"/>
            <a:ext cx="15582483" cy="8393961"/>
          </a:xfrm>
          <a:prstGeom prst="rect">
            <a:avLst/>
          </a:prstGeom>
        </p:spPr>
        <p:txBody>
          <a:bodyPr lIns="0" tIns="0" rIns="0" bIns="0" rtlCol="0" anchor="t">
            <a:spAutoFit/>
          </a:bodyPr>
          <a:lstStyle/>
          <a:p>
            <a:pPr marL="788923" lvl="1" indent="-394461">
              <a:lnSpc>
                <a:spcPts val="5115"/>
              </a:lnSpc>
              <a:buFont typeface="Arial"/>
              <a:buChar char="•"/>
            </a:pPr>
            <a:r>
              <a:rPr lang="en-US" sz="3654">
                <a:solidFill>
                  <a:srgbClr val="0F232D"/>
                </a:solidFill>
                <a:latin typeface="TT Norms"/>
              </a:rPr>
              <a:t>Payroll Audits - Conducted at the end of the policy period</a:t>
            </a:r>
          </a:p>
          <a:p>
            <a:pPr>
              <a:lnSpc>
                <a:spcPts val="5115"/>
              </a:lnSpc>
            </a:pPr>
            <a:endParaRPr lang="en-US" sz="3654">
              <a:solidFill>
                <a:srgbClr val="0F232D"/>
              </a:solidFill>
              <a:latin typeface="TT Norms"/>
            </a:endParaRPr>
          </a:p>
          <a:p>
            <a:pPr marL="788923" lvl="1" indent="-394461">
              <a:lnSpc>
                <a:spcPts val="5115"/>
              </a:lnSpc>
              <a:buFont typeface="Arial"/>
              <a:buChar char="•"/>
            </a:pPr>
            <a:r>
              <a:rPr lang="en-US" sz="3654">
                <a:solidFill>
                  <a:srgbClr val="0F232D"/>
                </a:solidFill>
                <a:latin typeface="TT Norms"/>
              </a:rPr>
              <a:t>If payroll estimates were greater than actual premiums - the district would be due back a refund </a:t>
            </a:r>
          </a:p>
          <a:p>
            <a:pPr>
              <a:lnSpc>
                <a:spcPts val="5115"/>
              </a:lnSpc>
            </a:pPr>
            <a:endParaRPr lang="en-US" sz="3654">
              <a:solidFill>
                <a:srgbClr val="0F232D"/>
              </a:solidFill>
              <a:latin typeface="TT Norms"/>
            </a:endParaRPr>
          </a:p>
          <a:p>
            <a:pPr marL="788923" lvl="1" indent="-394461">
              <a:lnSpc>
                <a:spcPts val="5115"/>
              </a:lnSpc>
              <a:buFont typeface="Arial"/>
              <a:buChar char="•"/>
            </a:pPr>
            <a:r>
              <a:rPr lang="en-US" sz="3654">
                <a:solidFill>
                  <a:srgbClr val="0F232D"/>
                </a:solidFill>
                <a:latin typeface="TT Norms"/>
              </a:rPr>
              <a:t>If payroll estimates were less than actual premiums - the district would owe additional premium</a:t>
            </a:r>
          </a:p>
          <a:p>
            <a:pPr>
              <a:lnSpc>
                <a:spcPts val="5115"/>
              </a:lnSpc>
            </a:pPr>
            <a:endParaRPr lang="en-US" sz="3654">
              <a:solidFill>
                <a:srgbClr val="0F232D"/>
              </a:solidFill>
              <a:latin typeface="TT Norms"/>
            </a:endParaRPr>
          </a:p>
          <a:p>
            <a:pPr marL="788923" lvl="1" indent="-394461">
              <a:lnSpc>
                <a:spcPts val="5115"/>
              </a:lnSpc>
              <a:buFont typeface="Arial"/>
              <a:buChar char="•"/>
            </a:pPr>
            <a:r>
              <a:rPr lang="en-US" sz="3654">
                <a:solidFill>
                  <a:srgbClr val="0F232D"/>
                </a:solidFill>
                <a:latin typeface="TT Norms"/>
              </a:rPr>
              <a:t>Typically drivers and all others rates are higher than prof/clerical.  So important to get those class codes as close to actual a possible</a:t>
            </a:r>
          </a:p>
          <a:p>
            <a:pPr>
              <a:lnSpc>
                <a:spcPts val="5115"/>
              </a:lnSpc>
            </a:pPr>
            <a:endParaRPr lang="en-US" sz="3654">
              <a:solidFill>
                <a:srgbClr val="0F232D"/>
              </a:solidFill>
              <a:latin typeface="TT Norms"/>
            </a:endParaRPr>
          </a:p>
          <a:p>
            <a:pPr>
              <a:lnSpc>
                <a:spcPts val="5115"/>
              </a:lnSpc>
            </a:pPr>
            <a:endParaRPr lang="en-US" sz="3654">
              <a:solidFill>
                <a:srgbClr val="0F232D"/>
              </a:solidFill>
              <a:latin typeface="TT Norms"/>
            </a:endParaRPr>
          </a:p>
          <a:p>
            <a:pPr>
              <a:lnSpc>
                <a:spcPts val="5115"/>
              </a:lnSpc>
            </a:pPr>
            <a:endParaRPr lang="en-US" sz="3654">
              <a:solidFill>
                <a:srgbClr val="0F232D"/>
              </a:solidFill>
              <a:latin typeface="TT Norms"/>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42999" y="-718966"/>
            <a:ext cx="6116595" cy="41148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39721">
            <a:off x="-1381481" y="-718966"/>
            <a:ext cx="6116595" cy="4114800"/>
          </a:xfrm>
          <a:prstGeom prst="rect">
            <a:avLst/>
          </a:prstGeom>
        </p:spPr>
      </p:pic>
      <p:sp>
        <p:nvSpPr>
          <p:cNvPr id="5" name="TextBox 5"/>
          <p:cNvSpPr txBox="1"/>
          <p:nvPr/>
        </p:nvSpPr>
        <p:spPr>
          <a:xfrm>
            <a:off x="1956293" y="798746"/>
            <a:ext cx="14375414" cy="2597089"/>
          </a:xfrm>
          <a:prstGeom prst="rect">
            <a:avLst/>
          </a:prstGeom>
        </p:spPr>
        <p:txBody>
          <a:bodyPr lIns="0" tIns="0" rIns="0" bIns="0" rtlCol="0" anchor="t">
            <a:spAutoFit/>
          </a:bodyPr>
          <a:lstStyle/>
          <a:p>
            <a:pPr algn="ctr">
              <a:lnSpc>
                <a:spcPts val="9773"/>
              </a:lnSpc>
            </a:pPr>
            <a:r>
              <a:rPr lang="en-US" sz="11498">
                <a:solidFill>
                  <a:srgbClr val="0F232D"/>
                </a:solidFill>
                <a:latin typeface="TT Phobos Inline"/>
              </a:rPr>
              <a:t>Premium Considerations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sp>
        <p:nvSpPr>
          <p:cNvPr id="2" name="TextBox 2"/>
          <p:cNvSpPr txBox="1"/>
          <p:nvPr/>
        </p:nvSpPr>
        <p:spPr>
          <a:xfrm>
            <a:off x="1676817" y="3744469"/>
            <a:ext cx="15582483" cy="5925133"/>
          </a:xfrm>
          <a:prstGeom prst="rect">
            <a:avLst/>
          </a:prstGeom>
        </p:spPr>
        <p:txBody>
          <a:bodyPr lIns="0" tIns="0" rIns="0" bIns="0" rtlCol="0" anchor="t">
            <a:spAutoFit/>
          </a:bodyPr>
          <a:lstStyle/>
          <a:p>
            <a:pPr marL="820421" lvl="1" indent="-410210">
              <a:lnSpc>
                <a:spcPts val="5320"/>
              </a:lnSpc>
              <a:buFont typeface="Arial"/>
              <a:buChar char="•"/>
            </a:pPr>
            <a:r>
              <a:rPr lang="en-US" sz="3800">
                <a:solidFill>
                  <a:srgbClr val="0F232D"/>
                </a:solidFill>
                <a:latin typeface="TT Norms"/>
              </a:rPr>
              <a:t>When comparing quotes for coverage - make sure the payrolls are the same</a:t>
            </a:r>
          </a:p>
          <a:p>
            <a:pPr>
              <a:lnSpc>
                <a:spcPts val="5320"/>
              </a:lnSpc>
            </a:pPr>
            <a:endParaRPr lang="en-US" sz="3800">
              <a:solidFill>
                <a:srgbClr val="0F232D"/>
              </a:solidFill>
              <a:latin typeface="TT Norms"/>
            </a:endParaRPr>
          </a:p>
          <a:p>
            <a:pPr marL="820421" lvl="1" indent="-410210">
              <a:lnSpc>
                <a:spcPts val="5320"/>
              </a:lnSpc>
              <a:buFont typeface="Arial"/>
              <a:buChar char="•"/>
            </a:pPr>
            <a:r>
              <a:rPr lang="en-US" sz="3800">
                <a:solidFill>
                  <a:srgbClr val="0F232D"/>
                </a:solidFill>
                <a:latin typeface="TT Norms"/>
              </a:rPr>
              <a:t>A lower premium on lower payrolls will be adjusted either during the policy period at after the audit has been conducted at the end of the policy period</a:t>
            </a:r>
          </a:p>
          <a:p>
            <a:pPr>
              <a:lnSpc>
                <a:spcPts val="5115"/>
              </a:lnSpc>
            </a:pPr>
            <a:endParaRPr lang="en-US" sz="3800">
              <a:solidFill>
                <a:srgbClr val="0F232D"/>
              </a:solidFill>
              <a:latin typeface="TT Norms"/>
            </a:endParaRPr>
          </a:p>
          <a:p>
            <a:pPr>
              <a:lnSpc>
                <a:spcPts val="5115"/>
              </a:lnSpc>
            </a:pPr>
            <a:endParaRPr lang="en-US" sz="3800">
              <a:solidFill>
                <a:srgbClr val="0F232D"/>
              </a:solidFill>
              <a:latin typeface="TT Norms"/>
            </a:endParaRPr>
          </a:p>
          <a:p>
            <a:pPr>
              <a:lnSpc>
                <a:spcPts val="5115"/>
              </a:lnSpc>
            </a:pPr>
            <a:endParaRPr lang="en-US" sz="3800">
              <a:solidFill>
                <a:srgbClr val="0F232D"/>
              </a:solidFill>
              <a:latin typeface="TT Norms"/>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42999" y="-718966"/>
            <a:ext cx="6116595" cy="41148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39721">
            <a:off x="-1381481" y="-718966"/>
            <a:ext cx="6116595" cy="4114800"/>
          </a:xfrm>
          <a:prstGeom prst="rect">
            <a:avLst/>
          </a:prstGeom>
        </p:spPr>
      </p:pic>
      <p:sp>
        <p:nvSpPr>
          <p:cNvPr id="5" name="TextBox 5"/>
          <p:cNvSpPr txBox="1"/>
          <p:nvPr/>
        </p:nvSpPr>
        <p:spPr>
          <a:xfrm>
            <a:off x="1956293" y="798746"/>
            <a:ext cx="14375414" cy="2597089"/>
          </a:xfrm>
          <a:prstGeom prst="rect">
            <a:avLst/>
          </a:prstGeom>
        </p:spPr>
        <p:txBody>
          <a:bodyPr lIns="0" tIns="0" rIns="0" bIns="0" rtlCol="0" anchor="t">
            <a:spAutoFit/>
          </a:bodyPr>
          <a:lstStyle/>
          <a:p>
            <a:pPr algn="ctr">
              <a:lnSpc>
                <a:spcPts val="9773"/>
              </a:lnSpc>
            </a:pPr>
            <a:r>
              <a:rPr lang="en-US" sz="11498">
                <a:solidFill>
                  <a:srgbClr val="0F232D"/>
                </a:solidFill>
                <a:latin typeface="TT Phobos Inline"/>
              </a:rPr>
              <a:t>Premium Considerations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sp>
        <p:nvSpPr>
          <p:cNvPr id="2" name="TextBox 2"/>
          <p:cNvSpPr txBox="1"/>
          <p:nvPr/>
        </p:nvSpPr>
        <p:spPr>
          <a:xfrm>
            <a:off x="3447818" y="1162614"/>
            <a:ext cx="11392365" cy="2218810"/>
          </a:xfrm>
          <a:prstGeom prst="rect">
            <a:avLst/>
          </a:prstGeom>
        </p:spPr>
        <p:txBody>
          <a:bodyPr lIns="0" tIns="0" rIns="0" bIns="0" rtlCol="0" anchor="t">
            <a:spAutoFit/>
          </a:bodyPr>
          <a:lstStyle/>
          <a:p>
            <a:pPr algn="ctr">
              <a:lnSpc>
                <a:spcPts val="8368"/>
              </a:lnSpc>
            </a:pPr>
            <a:r>
              <a:rPr lang="en-US" sz="9845">
                <a:solidFill>
                  <a:srgbClr val="0F232D"/>
                </a:solidFill>
                <a:latin typeface="TT Phobos Inline"/>
              </a:rPr>
              <a:t>Safety Committees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91951" y="7191556"/>
            <a:ext cx="5238292" cy="4133488"/>
          </a:xfrm>
          <a:prstGeom prst="rect">
            <a:avLst/>
          </a:prstGeom>
        </p:spPr>
      </p:pic>
      <p:sp>
        <p:nvSpPr>
          <p:cNvPr id="4" name="TextBox 4"/>
          <p:cNvSpPr txBox="1"/>
          <p:nvPr/>
        </p:nvSpPr>
        <p:spPr>
          <a:xfrm>
            <a:off x="1028700" y="3305224"/>
            <a:ext cx="14668741" cy="6318250"/>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0F232D"/>
                </a:solidFill>
                <a:latin typeface="TT Norms"/>
              </a:rPr>
              <a:t>Reduce accidents</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Members from all departments</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Not finding fault, finding cause</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Focus on behavior and accountability</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Share outcomes with all schools </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46818" y="-943727"/>
            <a:ext cx="6234682" cy="39448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sp>
        <p:nvSpPr>
          <p:cNvPr id="2" name="TextBox 2"/>
          <p:cNvSpPr txBox="1"/>
          <p:nvPr/>
        </p:nvSpPr>
        <p:spPr>
          <a:xfrm>
            <a:off x="3447818" y="1162614"/>
            <a:ext cx="11392365" cy="2218810"/>
          </a:xfrm>
          <a:prstGeom prst="rect">
            <a:avLst/>
          </a:prstGeom>
        </p:spPr>
        <p:txBody>
          <a:bodyPr lIns="0" tIns="0" rIns="0" bIns="0" rtlCol="0" anchor="t">
            <a:spAutoFit/>
          </a:bodyPr>
          <a:lstStyle/>
          <a:p>
            <a:pPr algn="ctr">
              <a:lnSpc>
                <a:spcPts val="8368"/>
              </a:lnSpc>
            </a:pPr>
            <a:r>
              <a:rPr lang="en-US" sz="9845">
                <a:solidFill>
                  <a:srgbClr val="0F232D"/>
                </a:solidFill>
                <a:latin typeface="TT Phobos Inline"/>
              </a:rPr>
              <a:t>Incident Investigation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291951" y="7191556"/>
            <a:ext cx="5238292" cy="4133488"/>
          </a:xfrm>
          <a:prstGeom prst="rect">
            <a:avLst/>
          </a:prstGeom>
        </p:spPr>
      </p:pic>
      <p:sp>
        <p:nvSpPr>
          <p:cNvPr id="4" name="TextBox 4"/>
          <p:cNvSpPr txBox="1"/>
          <p:nvPr/>
        </p:nvSpPr>
        <p:spPr>
          <a:xfrm>
            <a:off x="1028700" y="3305224"/>
            <a:ext cx="14668741" cy="5613400"/>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0F232D"/>
                </a:solidFill>
                <a:latin typeface="TT Norms"/>
              </a:rPr>
              <a:t>Goes hand in hand with safety committees</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Not looking for fault, but search for root cause</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We usually stop too soon before we find the root cause</a:t>
            </a:r>
          </a:p>
          <a:p>
            <a:pPr>
              <a:lnSpc>
                <a:spcPts val="5599"/>
              </a:lnSpc>
            </a:pPr>
            <a:endParaRPr lang="en-US" sz="3999">
              <a:solidFill>
                <a:srgbClr val="0F232D"/>
              </a:solidFill>
              <a:latin typeface="TT Norms"/>
            </a:endParaRPr>
          </a:p>
          <a:p>
            <a:pPr marL="863599" lvl="1" indent="-431800">
              <a:lnSpc>
                <a:spcPts val="5599"/>
              </a:lnSpc>
              <a:buFont typeface="Arial"/>
              <a:buChar char="•"/>
            </a:pPr>
            <a:r>
              <a:rPr lang="en-US" sz="3999">
                <a:solidFill>
                  <a:srgbClr val="0F232D"/>
                </a:solidFill>
                <a:latin typeface="TT Norms"/>
              </a:rPr>
              <a:t>Implement changes/corrections based on the investigation</a:t>
            </a:r>
          </a:p>
          <a:p>
            <a:pPr>
              <a:lnSpc>
                <a:spcPts val="5599"/>
              </a:lnSpc>
            </a:pPr>
            <a:endParaRPr lang="en-US" sz="3999">
              <a:solidFill>
                <a:srgbClr val="0F232D"/>
              </a:solidFill>
              <a:latin typeface="TT Norms"/>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46818" y="-943727"/>
            <a:ext cx="6234682" cy="39448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B7B5"/>
        </a:solidFill>
        <a:effectLst/>
      </p:bgPr>
    </p:bg>
    <p:spTree>
      <p:nvGrpSpPr>
        <p:cNvPr id="1" name=""/>
        <p:cNvGrpSpPr/>
        <p:nvPr/>
      </p:nvGrpSpPr>
      <p:grpSpPr>
        <a:xfrm>
          <a:off x="0" y="0"/>
          <a:ext cx="0" cy="0"/>
          <a:chOff x="0" y="0"/>
          <a:chExt cx="0" cy="0"/>
        </a:xfrm>
      </p:grpSpPr>
      <p:sp>
        <p:nvSpPr>
          <p:cNvPr id="2" name="TextBox 2"/>
          <p:cNvSpPr txBox="1"/>
          <p:nvPr/>
        </p:nvSpPr>
        <p:spPr>
          <a:xfrm>
            <a:off x="874702" y="732573"/>
            <a:ext cx="16805937" cy="2040584"/>
          </a:xfrm>
          <a:prstGeom prst="rect">
            <a:avLst/>
          </a:prstGeom>
        </p:spPr>
        <p:txBody>
          <a:bodyPr lIns="0" tIns="0" rIns="0" bIns="0" rtlCol="0" anchor="t">
            <a:spAutoFit/>
          </a:bodyPr>
          <a:lstStyle/>
          <a:p>
            <a:pPr algn="ctr">
              <a:lnSpc>
                <a:spcPts val="7903"/>
              </a:lnSpc>
            </a:pPr>
            <a:r>
              <a:rPr lang="en-US" sz="9298">
                <a:solidFill>
                  <a:srgbClr val="253943"/>
                </a:solidFill>
                <a:latin typeface="TT Phobos Inline"/>
              </a:rPr>
              <a:t>IMPORTANT TAKE AWAYS</a:t>
            </a:r>
          </a:p>
        </p:txBody>
      </p:sp>
      <p:grpSp>
        <p:nvGrpSpPr>
          <p:cNvPr id="6" name="Group 6"/>
          <p:cNvGrpSpPr/>
          <p:nvPr/>
        </p:nvGrpSpPr>
        <p:grpSpPr>
          <a:xfrm>
            <a:off x="1028700" y="3175958"/>
            <a:ext cx="15414336" cy="989171"/>
            <a:chOff x="0" y="0"/>
            <a:chExt cx="20552448" cy="1318895"/>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330412"/>
              <a:ext cx="1633857" cy="988483"/>
            </a:xfrm>
            <a:prstGeom prst="rect">
              <a:avLst/>
            </a:prstGeom>
          </p:spPr>
        </p:pic>
        <p:sp>
          <p:nvSpPr>
            <p:cNvPr id="8" name="TextBox 8"/>
            <p:cNvSpPr txBox="1"/>
            <p:nvPr/>
          </p:nvSpPr>
          <p:spPr>
            <a:xfrm>
              <a:off x="2415841" y="-76200"/>
              <a:ext cx="18136607" cy="836507"/>
            </a:xfrm>
            <a:prstGeom prst="rect">
              <a:avLst/>
            </a:prstGeom>
          </p:spPr>
          <p:txBody>
            <a:bodyPr lIns="0" tIns="0" rIns="0" bIns="0" rtlCol="0" anchor="t">
              <a:spAutoFit/>
            </a:bodyPr>
            <a:lstStyle/>
            <a:p>
              <a:pPr>
                <a:lnSpc>
                  <a:spcPts val="5319"/>
                </a:lnSpc>
              </a:pPr>
              <a:r>
                <a:rPr lang="en-US" sz="3799">
                  <a:solidFill>
                    <a:srgbClr val="253943"/>
                  </a:solidFill>
                  <a:latin typeface="TT Norms"/>
                </a:rPr>
                <a:t>Respond to your carrier/adjuster emails, calls, letters.  </a:t>
              </a:r>
            </a:p>
          </p:txBody>
        </p:sp>
      </p:grpSp>
      <p:grpSp>
        <p:nvGrpSpPr>
          <p:cNvPr id="9" name="Group 9"/>
          <p:cNvGrpSpPr/>
          <p:nvPr/>
        </p:nvGrpSpPr>
        <p:grpSpPr>
          <a:xfrm>
            <a:off x="874702" y="7814162"/>
            <a:ext cx="15414336" cy="1236980"/>
            <a:chOff x="0" y="0"/>
            <a:chExt cx="20552448" cy="1649307"/>
          </a:xfrm>
        </p:grpSpPr>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16218"/>
              <a:ext cx="2058134" cy="1216872"/>
            </a:xfrm>
            <a:prstGeom prst="rect">
              <a:avLst/>
            </a:prstGeom>
          </p:spPr>
        </p:pic>
        <p:sp>
          <p:nvSpPr>
            <p:cNvPr id="11" name="TextBox 11"/>
            <p:cNvSpPr txBox="1"/>
            <p:nvPr/>
          </p:nvSpPr>
          <p:spPr>
            <a:xfrm>
              <a:off x="2415841" y="-76200"/>
              <a:ext cx="18136607" cy="1725507"/>
            </a:xfrm>
            <a:prstGeom prst="rect">
              <a:avLst/>
            </a:prstGeom>
          </p:spPr>
          <p:txBody>
            <a:bodyPr lIns="0" tIns="0" rIns="0" bIns="0" rtlCol="0" anchor="t">
              <a:spAutoFit/>
            </a:bodyPr>
            <a:lstStyle/>
            <a:p>
              <a:pPr>
                <a:lnSpc>
                  <a:spcPts val="5319"/>
                </a:lnSpc>
              </a:pPr>
              <a:r>
                <a:rPr lang="en-US" sz="3799">
                  <a:solidFill>
                    <a:srgbClr val="253943"/>
                  </a:solidFill>
                  <a:latin typeface="TT Norms"/>
                </a:rPr>
                <a:t> Incident investigations, safety committees and return to work should be pillars of your risk management plan.</a:t>
              </a:r>
            </a:p>
          </p:txBody>
        </p:sp>
      </p:grpSp>
      <p:grpSp>
        <p:nvGrpSpPr>
          <p:cNvPr id="12" name="Group 12"/>
          <p:cNvGrpSpPr/>
          <p:nvPr/>
        </p:nvGrpSpPr>
        <p:grpSpPr>
          <a:xfrm>
            <a:off x="874702" y="5523635"/>
            <a:ext cx="15414336" cy="1275820"/>
            <a:chOff x="0" y="0"/>
            <a:chExt cx="20552448" cy="1701093"/>
          </a:xfrm>
        </p:grpSpPr>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54538"/>
              <a:ext cx="1863146" cy="1646555"/>
            </a:xfrm>
            <a:prstGeom prst="rect">
              <a:avLst/>
            </a:prstGeom>
          </p:spPr>
        </p:pic>
        <p:sp>
          <p:nvSpPr>
            <p:cNvPr id="14" name="TextBox 14"/>
            <p:cNvSpPr txBox="1"/>
            <p:nvPr/>
          </p:nvSpPr>
          <p:spPr>
            <a:xfrm>
              <a:off x="2415841" y="-76200"/>
              <a:ext cx="18136607" cy="836507"/>
            </a:xfrm>
            <a:prstGeom prst="rect">
              <a:avLst/>
            </a:prstGeom>
          </p:spPr>
          <p:txBody>
            <a:bodyPr lIns="0" tIns="0" rIns="0" bIns="0" rtlCol="0" anchor="t">
              <a:spAutoFit/>
            </a:bodyPr>
            <a:lstStyle/>
            <a:p>
              <a:pPr>
                <a:lnSpc>
                  <a:spcPts val="5319"/>
                </a:lnSpc>
              </a:pPr>
              <a:r>
                <a:rPr lang="en-US" sz="3799">
                  <a:solidFill>
                    <a:srgbClr val="253943"/>
                  </a:solidFill>
                  <a:latin typeface="TT Norms"/>
                </a:rPr>
                <a:t>Train, Train, Train</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8A28A"/>
        </a:solidFill>
        <a:effectLst/>
      </p:bgPr>
    </p:bg>
    <p:spTree>
      <p:nvGrpSpPr>
        <p:cNvPr id="1" name=""/>
        <p:cNvGrpSpPr/>
        <p:nvPr/>
      </p:nvGrpSpPr>
      <p:grpSpPr>
        <a:xfrm>
          <a:off x="0" y="0"/>
          <a:ext cx="0" cy="0"/>
          <a:chOff x="0" y="0"/>
          <a:chExt cx="0" cy="0"/>
        </a:xfrm>
      </p:grpSpPr>
      <p:sp>
        <p:nvSpPr>
          <p:cNvPr id="2" name="TextBox 2"/>
          <p:cNvSpPr txBox="1"/>
          <p:nvPr/>
        </p:nvSpPr>
        <p:spPr>
          <a:xfrm>
            <a:off x="605918" y="3996425"/>
            <a:ext cx="12402844" cy="2263775"/>
          </a:xfrm>
          <a:prstGeom prst="rect">
            <a:avLst/>
          </a:prstGeom>
        </p:spPr>
        <p:txBody>
          <a:bodyPr lIns="0" tIns="0" rIns="0" bIns="0" rtlCol="0" anchor="t">
            <a:spAutoFit/>
          </a:bodyPr>
          <a:lstStyle/>
          <a:p>
            <a:pPr algn="ctr">
              <a:lnSpc>
                <a:spcPts val="8499"/>
              </a:lnSpc>
            </a:pPr>
            <a:r>
              <a:rPr lang="en-US" sz="9999">
                <a:solidFill>
                  <a:srgbClr val="FFF5D6"/>
                </a:solidFill>
                <a:latin typeface="TT Phobos Inline"/>
              </a:rPr>
              <a:t>THANK YOU FOR LISTENING! </a:t>
            </a:r>
          </a:p>
        </p:txBody>
      </p:sp>
      <p:sp>
        <p:nvSpPr>
          <p:cNvPr id="3" name="TextBox 3"/>
          <p:cNvSpPr txBox="1"/>
          <p:nvPr/>
        </p:nvSpPr>
        <p:spPr>
          <a:xfrm>
            <a:off x="1734765" y="6612625"/>
            <a:ext cx="9420052" cy="1401841"/>
          </a:xfrm>
          <a:prstGeom prst="rect">
            <a:avLst/>
          </a:prstGeom>
        </p:spPr>
        <p:txBody>
          <a:bodyPr lIns="0" tIns="0" rIns="0" bIns="0" rtlCol="0" anchor="t">
            <a:spAutoFit/>
          </a:bodyPr>
          <a:lstStyle/>
          <a:p>
            <a:pPr algn="ctr">
              <a:lnSpc>
                <a:spcPts val="5683"/>
              </a:lnSpc>
            </a:pPr>
            <a:r>
              <a:rPr lang="en-US" sz="4059">
                <a:solidFill>
                  <a:srgbClr val="FFF5D6"/>
                </a:solidFill>
                <a:latin typeface="TT Norms"/>
              </a:rPr>
              <a:t>Don't hesitate to ask any questions!</a:t>
            </a:r>
          </a:p>
          <a:p>
            <a:pPr algn="ctr">
              <a:lnSpc>
                <a:spcPts val="5683"/>
              </a:lnSpc>
            </a:pPr>
            <a:r>
              <a:rPr lang="en-US" sz="4059">
                <a:solidFill>
                  <a:srgbClr val="FFF5D6"/>
                </a:solidFill>
                <a:latin typeface="TT Norms"/>
              </a:rPr>
              <a:t>Anissa Young 601-622-3347</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54420" y="8241908"/>
            <a:ext cx="7315200" cy="381720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11422" y="-712912"/>
            <a:ext cx="6234682" cy="3944853"/>
          </a:xfrm>
          <a:prstGeom prst="rect">
            <a:avLst/>
          </a:prstGeom>
        </p:spPr>
      </p:pic>
      <p:pic>
        <p:nvPicPr>
          <p:cNvPr id="6" name="Picture 6"/>
          <p:cNvPicPr>
            <a:picLocks noChangeAspect="1"/>
          </p:cNvPicPr>
          <p:nvPr/>
        </p:nvPicPr>
        <p:blipFill>
          <a:blip r:embed="rId6"/>
          <a:srcRect/>
          <a:stretch>
            <a:fillRect/>
          </a:stretch>
        </p:blipFill>
        <p:spPr>
          <a:xfrm>
            <a:off x="12570660" y="3663050"/>
            <a:ext cx="5389610" cy="4546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TextBox 2"/>
          <p:cNvSpPr txBox="1"/>
          <p:nvPr/>
        </p:nvSpPr>
        <p:spPr>
          <a:xfrm>
            <a:off x="620140" y="771174"/>
            <a:ext cx="17315061" cy="2194030"/>
          </a:xfrm>
          <a:prstGeom prst="rect">
            <a:avLst/>
          </a:prstGeom>
        </p:spPr>
        <p:txBody>
          <a:bodyPr lIns="0" tIns="0" rIns="0" bIns="0" rtlCol="0" anchor="t">
            <a:spAutoFit/>
          </a:bodyPr>
          <a:lstStyle/>
          <a:p>
            <a:pPr algn="ctr">
              <a:lnSpc>
                <a:spcPts val="5609"/>
              </a:lnSpc>
            </a:pPr>
            <a:r>
              <a:rPr lang="en-US" sz="6599">
                <a:solidFill>
                  <a:srgbClr val="253943"/>
                </a:solidFill>
                <a:latin typeface="TT Phobos Inline"/>
              </a:rPr>
              <a:t> WHAT DOES WORKERS' COMP COVER?</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72964" y="8190163"/>
            <a:ext cx="3476946" cy="175743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277" y="3513501"/>
            <a:ext cx="2230579" cy="223057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0140" y="7450674"/>
            <a:ext cx="2170716" cy="2243634"/>
          </a:xfrm>
          <a:prstGeom prst="rect">
            <a:avLst/>
          </a:prstGeom>
        </p:spPr>
      </p:pic>
      <p:sp>
        <p:nvSpPr>
          <p:cNvPr id="6" name="TextBox 6"/>
          <p:cNvSpPr txBox="1"/>
          <p:nvPr/>
        </p:nvSpPr>
        <p:spPr>
          <a:xfrm>
            <a:off x="3861342" y="2780522"/>
            <a:ext cx="12352356" cy="7434673"/>
          </a:xfrm>
          <a:prstGeom prst="rect">
            <a:avLst/>
          </a:prstGeom>
        </p:spPr>
        <p:txBody>
          <a:bodyPr lIns="0" tIns="0" rIns="0" bIns="0" rtlCol="0" anchor="t">
            <a:spAutoFit/>
          </a:bodyPr>
          <a:lstStyle/>
          <a:p>
            <a:pPr marL="823792" lvl="1" indent="-411896">
              <a:lnSpc>
                <a:spcPts val="5341"/>
              </a:lnSpc>
              <a:buFont typeface="Arial"/>
              <a:buChar char="•"/>
            </a:pPr>
            <a:r>
              <a:rPr lang="en-US" sz="3815">
                <a:solidFill>
                  <a:srgbClr val="0F232D"/>
                </a:solidFill>
                <a:latin typeface="TT Norms"/>
              </a:rPr>
              <a:t>Employees injured in the course and scope of employment</a:t>
            </a:r>
          </a:p>
          <a:p>
            <a:pPr marL="823792" lvl="1" indent="-411896">
              <a:lnSpc>
                <a:spcPts val="5341"/>
              </a:lnSpc>
              <a:buFont typeface="Arial"/>
              <a:buChar char="•"/>
            </a:pPr>
            <a:r>
              <a:rPr lang="en-US" sz="3815">
                <a:solidFill>
                  <a:srgbClr val="0F232D"/>
                </a:solidFill>
                <a:latin typeface="TT Norms"/>
              </a:rPr>
              <a:t>No Fault</a:t>
            </a:r>
          </a:p>
          <a:p>
            <a:pPr marL="823792" lvl="1" indent="-411896">
              <a:lnSpc>
                <a:spcPts val="5341"/>
              </a:lnSpc>
              <a:buFont typeface="Arial"/>
              <a:buChar char="•"/>
            </a:pPr>
            <a:r>
              <a:rPr lang="en-US" sz="3815">
                <a:solidFill>
                  <a:srgbClr val="0F232D"/>
                </a:solidFill>
                <a:latin typeface="TT Norms"/>
              </a:rPr>
              <a:t>Lost Wages </a:t>
            </a:r>
          </a:p>
          <a:p>
            <a:pPr marL="1647584" lvl="2" indent="-549195">
              <a:lnSpc>
                <a:spcPts val="5341"/>
              </a:lnSpc>
              <a:buFont typeface="Arial"/>
              <a:buChar char="⚬"/>
            </a:pPr>
            <a:r>
              <a:rPr lang="en-US" sz="3815">
                <a:solidFill>
                  <a:srgbClr val="0F232D"/>
                </a:solidFill>
                <a:latin typeface="TT Norms"/>
              </a:rPr>
              <a:t>After a 5 day waiting period</a:t>
            </a:r>
          </a:p>
          <a:p>
            <a:pPr marL="1647584" lvl="2" indent="-549195">
              <a:lnSpc>
                <a:spcPts val="5341"/>
              </a:lnSpc>
              <a:buFont typeface="Arial"/>
              <a:buChar char="⚬"/>
            </a:pPr>
            <a:r>
              <a:rPr lang="en-US" sz="3815">
                <a:solidFill>
                  <a:srgbClr val="0F232D"/>
                </a:solidFill>
                <a:latin typeface="TT Norms"/>
              </a:rPr>
              <a:t>Weekly cap on disability benefits ($585 in 2023)</a:t>
            </a:r>
          </a:p>
          <a:p>
            <a:pPr marL="823792" lvl="1" indent="-411896">
              <a:lnSpc>
                <a:spcPts val="5341"/>
              </a:lnSpc>
              <a:buFont typeface="Arial"/>
              <a:buChar char="•"/>
            </a:pPr>
            <a:r>
              <a:rPr lang="en-US" sz="3815">
                <a:solidFill>
                  <a:srgbClr val="0F232D"/>
                </a:solidFill>
                <a:latin typeface="TT Norms"/>
              </a:rPr>
              <a:t> Medical </a:t>
            </a:r>
          </a:p>
          <a:p>
            <a:pPr marL="1647584" lvl="2" indent="-549195">
              <a:lnSpc>
                <a:spcPts val="5341"/>
              </a:lnSpc>
              <a:buFont typeface="Arial"/>
              <a:buChar char="⚬"/>
            </a:pPr>
            <a:r>
              <a:rPr lang="en-US" sz="3815">
                <a:solidFill>
                  <a:srgbClr val="0F232D"/>
                </a:solidFill>
                <a:latin typeface="TT Norms"/>
              </a:rPr>
              <a:t>Unlimited time period</a:t>
            </a:r>
          </a:p>
          <a:p>
            <a:pPr marL="1647584" lvl="2" indent="-549195">
              <a:lnSpc>
                <a:spcPts val="5341"/>
              </a:lnSpc>
              <a:buFont typeface="Arial"/>
              <a:buChar char="⚬"/>
            </a:pPr>
            <a:r>
              <a:rPr lang="en-US" sz="3815">
                <a:solidFill>
                  <a:srgbClr val="0F232D"/>
                </a:solidFill>
                <a:latin typeface="TT Norms"/>
              </a:rPr>
              <a:t>Subject to MS fee schedule </a:t>
            </a:r>
          </a:p>
          <a:p>
            <a:pPr>
              <a:lnSpc>
                <a:spcPts val="5341"/>
              </a:lnSpc>
            </a:pPr>
            <a:endParaRPr lang="en-US" sz="3815">
              <a:solidFill>
                <a:srgbClr val="0F232D"/>
              </a:solidFill>
              <a:latin typeface="TT Norms"/>
            </a:endParaRPr>
          </a:p>
          <a:p>
            <a:pPr>
              <a:lnSpc>
                <a:spcPts val="5341"/>
              </a:lnSpc>
            </a:pPr>
            <a:endParaRPr lang="en-US" sz="3815">
              <a:solidFill>
                <a:srgbClr val="0F232D"/>
              </a:solidFill>
              <a:latin typeface="TT Nor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2" name="TextBox 2"/>
          <p:cNvSpPr txBox="1"/>
          <p:nvPr/>
        </p:nvSpPr>
        <p:spPr>
          <a:xfrm>
            <a:off x="615568" y="585304"/>
            <a:ext cx="16713637" cy="2263775"/>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Workers' Compensation  Is This Covered?</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77081" y="4562437"/>
            <a:ext cx="2582219" cy="4989796"/>
          </a:xfrm>
          <a:prstGeom prst="rect">
            <a:avLst/>
          </a:prstGeom>
        </p:spPr>
      </p:pic>
      <p:sp>
        <p:nvSpPr>
          <p:cNvPr id="4" name="TextBox 4"/>
          <p:cNvSpPr txBox="1"/>
          <p:nvPr/>
        </p:nvSpPr>
        <p:spPr>
          <a:xfrm>
            <a:off x="615568" y="3261591"/>
            <a:ext cx="14061512" cy="6065647"/>
          </a:xfrm>
          <a:prstGeom prst="rect">
            <a:avLst/>
          </a:prstGeom>
        </p:spPr>
        <p:txBody>
          <a:bodyPr lIns="0" tIns="0" rIns="0" bIns="0" rtlCol="0" anchor="t">
            <a:spAutoFit/>
          </a:bodyPr>
          <a:lstStyle/>
          <a:p>
            <a:pPr marL="824737" lvl="1" indent="-412369">
              <a:lnSpc>
                <a:spcPts val="5347"/>
              </a:lnSpc>
              <a:buFont typeface="Arial"/>
              <a:buChar char="•"/>
            </a:pPr>
            <a:r>
              <a:rPr lang="en-US" sz="3819">
                <a:solidFill>
                  <a:srgbClr val="253943"/>
                </a:solidFill>
                <a:latin typeface="TT Norms"/>
              </a:rPr>
              <a:t>Teacher standing on a desk to adjust data projector?</a:t>
            </a:r>
          </a:p>
          <a:p>
            <a:pPr marL="824737" lvl="1" indent="-412369">
              <a:lnSpc>
                <a:spcPts val="5347"/>
              </a:lnSpc>
              <a:buFont typeface="Arial"/>
              <a:buChar char="•"/>
            </a:pPr>
            <a:r>
              <a:rPr lang="en-US" sz="3819">
                <a:solidFill>
                  <a:srgbClr val="253943"/>
                </a:solidFill>
                <a:latin typeface="TT Norms"/>
              </a:rPr>
              <a:t>Bus driver rear-ended by a distracted driver?</a:t>
            </a:r>
          </a:p>
          <a:p>
            <a:pPr marL="824737" lvl="1" indent="-412369">
              <a:lnSpc>
                <a:spcPts val="5347"/>
              </a:lnSpc>
              <a:buFont typeface="Arial"/>
              <a:buChar char="•"/>
            </a:pPr>
            <a:r>
              <a:rPr lang="en-US" sz="3819">
                <a:solidFill>
                  <a:srgbClr val="253943"/>
                </a:solidFill>
                <a:latin typeface="TT Norms"/>
              </a:rPr>
              <a:t>Coach running drills with players?</a:t>
            </a:r>
          </a:p>
          <a:p>
            <a:pPr marL="824737" lvl="1" indent="-412369">
              <a:lnSpc>
                <a:spcPts val="5347"/>
              </a:lnSpc>
              <a:buFont typeface="Arial"/>
              <a:buChar char="•"/>
            </a:pPr>
            <a:r>
              <a:rPr lang="en-US" sz="3819">
                <a:solidFill>
                  <a:srgbClr val="253943"/>
                </a:solidFill>
                <a:latin typeface="TT Norms"/>
              </a:rPr>
              <a:t>Administrator at conference and slips while shopping at Dogwood Festival Market? </a:t>
            </a:r>
          </a:p>
          <a:p>
            <a:pPr marL="824737" lvl="1" indent="-412369">
              <a:lnSpc>
                <a:spcPts val="5347"/>
              </a:lnSpc>
              <a:buFont typeface="Arial"/>
              <a:buChar char="•"/>
            </a:pPr>
            <a:r>
              <a:rPr lang="en-US" sz="3819">
                <a:solidFill>
                  <a:srgbClr val="253943"/>
                </a:solidFill>
                <a:latin typeface="TT Norms"/>
              </a:rPr>
              <a:t>Maintenance worker cutting grass without safety glasses and gets debris in his/her eye?</a:t>
            </a:r>
          </a:p>
          <a:p>
            <a:pPr marL="824737" lvl="1" indent="-412369">
              <a:lnSpc>
                <a:spcPts val="5347"/>
              </a:lnSpc>
              <a:buFont typeface="Arial"/>
              <a:buChar char="•"/>
            </a:pPr>
            <a:r>
              <a:rPr lang="en-US" sz="3819">
                <a:solidFill>
                  <a:srgbClr val="253943"/>
                </a:solidFill>
                <a:latin typeface="TT Norms"/>
              </a:rPr>
              <a:t>Cafeteria worker preparing lunch and slips in freezer?</a:t>
            </a:r>
          </a:p>
          <a:p>
            <a:pPr>
              <a:lnSpc>
                <a:spcPts val="5347"/>
              </a:lnSpc>
            </a:pPr>
            <a:endParaRPr lang="en-US" sz="3819">
              <a:solidFill>
                <a:srgbClr val="253943"/>
              </a:solidFill>
              <a:latin typeface="TT Nor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88641" y="-70399"/>
            <a:ext cx="6234682" cy="39448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3695900" y="-720104"/>
            <a:ext cx="6234682" cy="3944853"/>
          </a:xfrm>
          <a:prstGeom prst="rect">
            <a:avLst/>
          </a:prstGeom>
        </p:spPr>
      </p:pic>
      <p:sp>
        <p:nvSpPr>
          <p:cNvPr id="4" name="TextBox 4"/>
          <p:cNvSpPr txBox="1"/>
          <p:nvPr/>
        </p:nvSpPr>
        <p:spPr>
          <a:xfrm>
            <a:off x="1159957" y="2292552"/>
            <a:ext cx="15968087" cy="6311839"/>
          </a:xfrm>
          <a:prstGeom prst="rect">
            <a:avLst/>
          </a:prstGeom>
        </p:spPr>
        <p:txBody>
          <a:bodyPr lIns="0" tIns="0" rIns="0" bIns="0" rtlCol="0" anchor="t">
            <a:spAutoFit/>
          </a:bodyPr>
          <a:lstStyle/>
          <a:p>
            <a:pPr algn="ctr">
              <a:lnSpc>
                <a:spcPts val="9773"/>
              </a:lnSpc>
            </a:pPr>
            <a:r>
              <a:rPr lang="en-US" sz="11498">
                <a:solidFill>
                  <a:srgbClr val="0F232D"/>
                </a:solidFill>
                <a:latin typeface="TT Phobos Inline"/>
              </a:rPr>
              <a:t>First Things First</a:t>
            </a:r>
          </a:p>
          <a:p>
            <a:pPr algn="ctr">
              <a:lnSpc>
                <a:spcPts val="9773"/>
              </a:lnSpc>
            </a:pPr>
            <a:endParaRPr lang="en-US" sz="11498">
              <a:solidFill>
                <a:srgbClr val="0F232D"/>
              </a:solidFill>
              <a:latin typeface="TT Phobos Inline"/>
            </a:endParaRPr>
          </a:p>
          <a:p>
            <a:pPr algn="ctr">
              <a:lnSpc>
                <a:spcPts val="9773"/>
              </a:lnSpc>
            </a:pPr>
            <a:r>
              <a:rPr lang="en-US" sz="11498">
                <a:solidFill>
                  <a:srgbClr val="0F232D"/>
                </a:solidFill>
                <a:latin typeface="TT Phobos Inline"/>
              </a:rPr>
              <a:t>The best way to control costs is to eliminate claims </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981506" y="6180443"/>
            <a:ext cx="2030562" cy="39237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00368" y="-512013"/>
            <a:ext cx="6234682" cy="39448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3695900" y="-720104"/>
            <a:ext cx="6234682" cy="3944853"/>
          </a:xfrm>
          <a:prstGeom prst="rect">
            <a:avLst/>
          </a:prstGeom>
        </p:spPr>
      </p:pic>
      <p:sp>
        <p:nvSpPr>
          <p:cNvPr id="4" name="TextBox 4"/>
          <p:cNvSpPr txBox="1"/>
          <p:nvPr/>
        </p:nvSpPr>
        <p:spPr>
          <a:xfrm>
            <a:off x="1956293" y="1417871"/>
            <a:ext cx="14375414" cy="1358839"/>
          </a:xfrm>
          <a:prstGeom prst="rect">
            <a:avLst/>
          </a:prstGeom>
        </p:spPr>
        <p:txBody>
          <a:bodyPr lIns="0" tIns="0" rIns="0" bIns="0" rtlCol="0" anchor="t">
            <a:spAutoFit/>
          </a:bodyPr>
          <a:lstStyle/>
          <a:p>
            <a:pPr algn="ctr">
              <a:lnSpc>
                <a:spcPts val="9773"/>
              </a:lnSpc>
            </a:pPr>
            <a:r>
              <a:rPr lang="en-US" sz="11498">
                <a:solidFill>
                  <a:srgbClr val="0F232D"/>
                </a:solidFill>
                <a:latin typeface="TT Phobos Inline"/>
              </a:rPr>
              <a:t>Eliminate Claims</a:t>
            </a:r>
          </a:p>
        </p:txBody>
      </p:sp>
      <p:sp>
        <p:nvSpPr>
          <p:cNvPr id="5" name="TextBox 5"/>
          <p:cNvSpPr txBox="1"/>
          <p:nvPr/>
        </p:nvSpPr>
        <p:spPr>
          <a:xfrm>
            <a:off x="1352758" y="2700509"/>
            <a:ext cx="15582483" cy="8770747"/>
          </a:xfrm>
          <a:prstGeom prst="rect">
            <a:avLst/>
          </a:prstGeom>
        </p:spPr>
        <p:txBody>
          <a:bodyPr lIns="0" tIns="0" rIns="0" bIns="0" rtlCol="0" anchor="t">
            <a:spAutoFit/>
          </a:bodyPr>
          <a:lstStyle/>
          <a:p>
            <a:pPr marL="824737" lvl="1" indent="-412369">
              <a:lnSpc>
                <a:spcPts val="5347"/>
              </a:lnSpc>
              <a:buFont typeface="Arial"/>
              <a:buChar char="•"/>
            </a:pPr>
            <a:r>
              <a:rPr lang="en-US" sz="3819">
                <a:solidFill>
                  <a:srgbClr val="0F232D"/>
                </a:solidFill>
                <a:latin typeface="TT Norms"/>
              </a:rPr>
              <a:t>Administrative support of your safety program</a:t>
            </a:r>
          </a:p>
          <a:p>
            <a:pPr marL="1649475" lvl="2" indent="-549825">
              <a:lnSpc>
                <a:spcPts val="5347"/>
              </a:lnSpc>
              <a:buFont typeface="Arial"/>
              <a:buChar char="⚬"/>
            </a:pPr>
            <a:r>
              <a:rPr lang="en-US" sz="3819">
                <a:solidFill>
                  <a:srgbClr val="0F232D"/>
                </a:solidFill>
                <a:latin typeface="TT Norms"/>
              </a:rPr>
              <a:t>Create a culture of safety as a key part of student success</a:t>
            </a:r>
          </a:p>
          <a:p>
            <a:pPr marL="1649475" lvl="2" indent="-549825">
              <a:lnSpc>
                <a:spcPts val="5347"/>
              </a:lnSpc>
              <a:buFont typeface="Arial"/>
              <a:buChar char="⚬"/>
            </a:pPr>
            <a:r>
              <a:rPr lang="en-US" sz="3819">
                <a:solidFill>
                  <a:srgbClr val="0F232D"/>
                </a:solidFill>
                <a:latin typeface="TT Norms"/>
              </a:rPr>
              <a:t>Communicate to all employees that safety is a priority</a:t>
            </a:r>
          </a:p>
          <a:p>
            <a:pPr marL="1649475" lvl="2" indent="-549825">
              <a:lnSpc>
                <a:spcPts val="5347"/>
              </a:lnSpc>
              <a:buFont typeface="Arial"/>
              <a:buChar char="⚬"/>
            </a:pPr>
            <a:r>
              <a:rPr lang="en-US" sz="3819">
                <a:solidFill>
                  <a:srgbClr val="0F232D"/>
                </a:solidFill>
                <a:latin typeface="TT Norms"/>
              </a:rPr>
              <a:t>Proactively address exposures (we will talk about these in a minute)</a:t>
            </a:r>
          </a:p>
          <a:p>
            <a:pPr>
              <a:lnSpc>
                <a:spcPts val="5347"/>
              </a:lnSpc>
            </a:pPr>
            <a:endParaRPr lang="en-US" sz="3819">
              <a:solidFill>
                <a:srgbClr val="0F232D"/>
              </a:solidFill>
              <a:latin typeface="TT Norms"/>
            </a:endParaRPr>
          </a:p>
          <a:p>
            <a:pPr marL="824737" lvl="1" indent="-412369">
              <a:lnSpc>
                <a:spcPts val="5347"/>
              </a:lnSpc>
              <a:buFont typeface="Arial"/>
              <a:buChar char="•"/>
            </a:pPr>
            <a:r>
              <a:rPr lang="en-US" sz="3819">
                <a:solidFill>
                  <a:srgbClr val="0F232D"/>
                </a:solidFill>
                <a:latin typeface="TT Norms"/>
              </a:rPr>
              <a:t>Training, Training, Training</a:t>
            </a:r>
          </a:p>
          <a:p>
            <a:pPr marL="1649475" lvl="2" indent="-549825">
              <a:lnSpc>
                <a:spcPts val="5347"/>
              </a:lnSpc>
              <a:buFont typeface="Arial"/>
              <a:buChar char="⚬"/>
            </a:pPr>
            <a:r>
              <a:rPr lang="en-US" sz="3819">
                <a:solidFill>
                  <a:srgbClr val="0F232D"/>
                </a:solidFill>
                <a:latin typeface="TT Norms"/>
              </a:rPr>
              <a:t>Consistent message</a:t>
            </a:r>
          </a:p>
          <a:p>
            <a:pPr marL="1649475" lvl="2" indent="-549825">
              <a:lnSpc>
                <a:spcPts val="5347"/>
              </a:lnSpc>
              <a:buFont typeface="Arial"/>
              <a:buChar char="⚬"/>
            </a:pPr>
            <a:r>
              <a:rPr lang="en-US" sz="3819">
                <a:solidFill>
                  <a:srgbClr val="0F232D"/>
                </a:solidFill>
                <a:latin typeface="TT Norms"/>
              </a:rPr>
              <a:t>Include safety in your on-boarding training for new employees</a:t>
            </a:r>
          </a:p>
          <a:p>
            <a:pPr marL="1649475" lvl="2" indent="-549825">
              <a:lnSpc>
                <a:spcPts val="5347"/>
              </a:lnSpc>
              <a:buFont typeface="Arial"/>
              <a:buChar char="⚬"/>
            </a:pPr>
            <a:r>
              <a:rPr lang="en-US" sz="3819">
                <a:solidFill>
                  <a:srgbClr val="0F232D"/>
                </a:solidFill>
                <a:latin typeface="TT Norms"/>
              </a:rPr>
              <a:t>Regularly scheduled training sessions for current employees</a:t>
            </a:r>
          </a:p>
          <a:p>
            <a:pPr marL="1649475" lvl="2" indent="-549825">
              <a:lnSpc>
                <a:spcPts val="5347"/>
              </a:lnSpc>
              <a:buFont typeface="Arial"/>
              <a:buChar char="⚬"/>
            </a:pPr>
            <a:r>
              <a:rPr lang="en-US" sz="3819">
                <a:solidFill>
                  <a:srgbClr val="0F232D"/>
                </a:solidFill>
                <a:latin typeface="TT Norms"/>
              </a:rPr>
              <a:t>Post-incident re-training</a:t>
            </a:r>
          </a:p>
          <a:p>
            <a:pPr>
              <a:lnSpc>
                <a:spcPts val="5347"/>
              </a:lnSpc>
            </a:pPr>
            <a:endParaRPr lang="en-US" sz="3819">
              <a:solidFill>
                <a:srgbClr val="0F232D"/>
              </a:solidFill>
              <a:latin typeface="TT Norms"/>
            </a:endParaRPr>
          </a:p>
          <a:p>
            <a:pPr>
              <a:lnSpc>
                <a:spcPts val="5347"/>
              </a:lnSpc>
            </a:pPr>
            <a:r>
              <a:rPr lang="en-US" sz="3819">
                <a:solidFill>
                  <a:srgbClr val="0F232D"/>
                </a:solidFill>
                <a:latin typeface="TT Norms"/>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C9C9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88641" y="-70399"/>
            <a:ext cx="6234682" cy="39448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3695900" y="-720104"/>
            <a:ext cx="6234682" cy="3944853"/>
          </a:xfrm>
          <a:prstGeom prst="rect">
            <a:avLst/>
          </a:prstGeom>
        </p:spPr>
      </p:pic>
      <p:sp>
        <p:nvSpPr>
          <p:cNvPr id="4" name="TextBox 4"/>
          <p:cNvSpPr txBox="1"/>
          <p:nvPr/>
        </p:nvSpPr>
        <p:spPr>
          <a:xfrm>
            <a:off x="2437827" y="1642847"/>
            <a:ext cx="14375414" cy="1358839"/>
          </a:xfrm>
          <a:prstGeom prst="rect">
            <a:avLst/>
          </a:prstGeom>
        </p:spPr>
        <p:txBody>
          <a:bodyPr lIns="0" tIns="0" rIns="0" bIns="0" rtlCol="0" anchor="t">
            <a:spAutoFit/>
          </a:bodyPr>
          <a:lstStyle/>
          <a:p>
            <a:pPr algn="ctr">
              <a:lnSpc>
                <a:spcPts val="9773"/>
              </a:lnSpc>
            </a:pPr>
            <a:r>
              <a:rPr lang="en-US" sz="11498">
                <a:solidFill>
                  <a:srgbClr val="0F232D"/>
                </a:solidFill>
                <a:latin typeface="TT Phobos Inline"/>
              </a:rPr>
              <a:t>Eliminate Claims</a:t>
            </a:r>
          </a:p>
        </p:txBody>
      </p:sp>
      <p:sp>
        <p:nvSpPr>
          <p:cNvPr id="5" name="TextBox 5"/>
          <p:cNvSpPr txBox="1"/>
          <p:nvPr/>
        </p:nvSpPr>
        <p:spPr>
          <a:xfrm>
            <a:off x="471471" y="3798254"/>
            <a:ext cx="8672529" cy="6741922"/>
          </a:xfrm>
          <a:prstGeom prst="rect">
            <a:avLst/>
          </a:prstGeom>
        </p:spPr>
        <p:txBody>
          <a:bodyPr lIns="0" tIns="0" rIns="0" bIns="0" rtlCol="0" anchor="t">
            <a:spAutoFit/>
          </a:bodyPr>
          <a:lstStyle/>
          <a:p>
            <a:pPr marL="824737" lvl="1" indent="-412369">
              <a:lnSpc>
                <a:spcPts val="5347"/>
              </a:lnSpc>
              <a:buFont typeface="Arial"/>
              <a:buChar char="•"/>
            </a:pPr>
            <a:r>
              <a:rPr lang="en-US" sz="3819">
                <a:solidFill>
                  <a:srgbClr val="0F232D"/>
                </a:solidFill>
                <a:latin typeface="TT Norms"/>
              </a:rPr>
              <a:t>Identify/Recognize the hazards by area</a:t>
            </a:r>
          </a:p>
          <a:p>
            <a:pPr marL="1649475" lvl="2" indent="-549825">
              <a:lnSpc>
                <a:spcPts val="5347"/>
              </a:lnSpc>
              <a:buFont typeface="Arial"/>
              <a:buChar char="⚬"/>
            </a:pPr>
            <a:r>
              <a:rPr lang="en-US" sz="3819">
                <a:solidFill>
                  <a:srgbClr val="0F232D"/>
                </a:solidFill>
                <a:latin typeface="TT Norms"/>
              </a:rPr>
              <a:t>Hallways </a:t>
            </a:r>
          </a:p>
          <a:p>
            <a:pPr marL="1649475" lvl="2" indent="-549825">
              <a:lnSpc>
                <a:spcPts val="5347"/>
              </a:lnSpc>
              <a:buFont typeface="Arial"/>
              <a:buChar char="⚬"/>
            </a:pPr>
            <a:r>
              <a:rPr lang="en-US" sz="3819">
                <a:solidFill>
                  <a:srgbClr val="0F232D"/>
                </a:solidFill>
                <a:latin typeface="TT Norms"/>
              </a:rPr>
              <a:t>Classrooms</a:t>
            </a:r>
          </a:p>
          <a:p>
            <a:pPr marL="1649475" lvl="2" indent="-549825">
              <a:lnSpc>
                <a:spcPts val="5347"/>
              </a:lnSpc>
              <a:buFont typeface="Arial"/>
              <a:buChar char="⚬"/>
            </a:pPr>
            <a:r>
              <a:rPr lang="en-US" sz="3819">
                <a:solidFill>
                  <a:srgbClr val="0F232D"/>
                </a:solidFill>
                <a:latin typeface="TT Norms"/>
              </a:rPr>
              <a:t>Parking lots and sidewalks</a:t>
            </a:r>
          </a:p>
          <a:p>
            <a:pPr marL="1649475" lvl="2" indent="-549825">
              <a:lnSpc>
                <a:spcPts val="5347"/>
              </a:lnSpc>
              <a:buFont typeface="Arial"/>
              <a:buChar char="⚬"/>
            </a:pPr>
            <a:r>
              <a:rPr lang="en-US" sz="3819">
                <a:solidFill>
                  <a:srgbClr val="0F232D"/>
                </a:solidFill>
                <a:latin typeface="TT Norms"/>
              </a:rPr>
              <a:t>Cafeteria</a:t>
            </a:r>
          </a:p>
          <a:p>
            <a:pPr marL="1649475" lvl="2" indent="-549825">
              <a:lnSpc>
                <a:spcPts val="5347"/>
              </a:lnSpc>
              <a:buFont typeface="Arial"/>
              <a:buChar char="⚬"/>
            </a:pPr>
            <a:r>
              <a:rPr lang="en-US" sz="3819">
                <a:solidFill>
                  <a:srgbClr val="0F232D"/>
                </a:solidFill>
                <a:latin typeface="TT Norms"/>
              </a:rPr>
              <a:t>Grounds</a:t>
            </a:r>
          </a:p>
          <a:p>
            <a:pPr>
              <a:lnSpc>
                <a:spcPts val="5347"/>
              </a:lnSpc>
            </a:pPr>
            <a:endParaRPr lang="en-US" sz="3819">
              <a:solidFill>
                <a:srgbClr val="0F232D"/>
              </a:solidFill>
              <a:latin typeface="TT Norms"/>
            </a:endParaRPr>
          </a:p>
          <a:p>
            <a:pPr>
              <a:lnSpc>
                <a:spcPts val="5347"/>
              </a:lnSpc>
            </a:pPr>
            <a:endParaRPr lang="en-US" sz="3819">
              <a:solidFill>
                <a:srgbClr val="0F232D"/>
              </a:solidFill>
              <a:latin typeface="TT Norms"/>
            </a:endParaRPr>
          </a:p>
          <a:p>
            <a:pPr>
              <a:lnSpc>
                <a:spcPts val="5347"/>
              </a:lnSpc>
            </a:pPr>
            <a:r>
              <a:rPr lang="en-US" sz="3819">
                <a:solidFill>
                  <a:srgbClr val="0F232D"/>
                </a:solidFill>
                <a:latin typeface="TT Norms"/>
              </a:rPr>
              <a:t> </a:t>
            </a:r>
          </a:p>
        </p:txBody>
      </p:sp>
      <p:sp>
        <p:nvSpPr>
          <p:cNvPr id="6" name="TextBox 6"/>
          <p:cNvSpPr txBox="1"/>
          <p:nvPr/>
        </p:nvSpPr>
        <p:spPr>
          <a:xfrm>
            <a:off x="9359635" y="3148549"/>
            <a:ext cx="8672529" cy="6741922"/>
          </a:xfrm>
          <a:prstGeom prst="rect">
            <a:avLst/>
          </a:prstGeom>
        </p:spPr>
        <p:txBody>
          <a:bodyPr lIns="0" tIns="0" rIns="0" bIns="0" rtlCol="0" anchor="t">
            <a:spAutoFit/>
          </a:bodyPr>
          <a:lstStyle/>
          <a:p>
            <a:pPr>
              <a:lnSpc>
                <a:spcPts val="5347"/>
              </a:lnSpc>
            </a:pPr>
            <a:endParaRPr/>
          </a:p>
          <a:p>
            <a:pPr marL="824737" lvl="1" indent="-412369">
              <a:lnSpc>
                <a:spcPts val="5347"/>
              </a:lnSpc>
              <a:buFont typeface="Arial"/>
              <a:buChar char="•"/>
            </a:pPr>
            <a:r>
              <a:rPr lang="en-US" sz="3819">
                <a:solidFill>
                  <a:srgbClr val="0F232D"/>
                </a:solidFill>
                <a:latin typeface="TT Norms"/>
              </a:rPr>
              <a:t>Identify/Recognize the hazards by department</a:t>
            </a:r>
          </a:p>
          <a:p>
            <a:pPr marL="1649475" lvl="2" indent="-549825">
              <a:lnSpc>
                <a:spcPts val="5347"/>
              </a:lnSpc>
              <a:buFont typeface="Arial"/>
              <a:buChar char="⚬"/>
            </a:pPr>
            <a:r>
              <a:rPr lang="en-US" sz="3819">
                <a:solidFill>
                  <a:srgbClr val="0F232D"/>
                </a:solidFill>
                <a:latin typeface="TT Norms"/>
              </a:rPr>
              <a:t>Food Service</a:t>
            </a:r>
          </a:p>
          <a:p>
            <a:pPr marL="1649475" lvl="2" indent="-549825">
              <a:lnSpc>
                <a:spcPts val="5347"/>
              </a:lnSpc>
              <a:buFont typeface="Arial"/>
              <a:buChar char="⚬"/>
            </a:pPr>
            <a:r>
              <a:rPr lang="en-US" sz="3819">
                <a:solidFill>
                  <a:srgbClr val="0F232D"/>
                </a:solidFill>
                <a:latin typeface="TT Norms"/>
              </a:rPr>
              <a:t>Maintenance</a:t>
            </a:r>
          </a:p>
          <a:p>
            <a:pPr marL="1649475" lvl="2" indent="-549825">
              <a:lnSpc>
                <a:spcPts val="5347"/>
              </a:lnSpc>
              <a:buFont typeface="Arial"/>
              <a:buChar char="⚬"/>
            </a:pPr>
            <a:r>
              <a:rPr lang="en-US" sz="3819">
                <a:solidFill>
                  <a:srgbClr val="0F232D"/>
                </a:solidFill>
                <a:latin typeface="TT Norms"/>
              </a:rPr>
              <a:t>Bus drivers</a:t>
            </a:r>
          </a:p>
          <a:p>
            <a:pPr marL="1649475" lvl="2" indent="-549825">
              <a:lnSpc>
                <a:spcPts val="5347"/>
              </a:lnSpc>
              <a:buFont typeface="Arial"/>
              <a:buChar char="⚬"/>
            </a:pPr>
            <a:r>
              <a:rPr lang="en-US" sz="3819">
                <a:solidFill>
                  <a:srgbClr val="0F232D"/>
                </a:solidFill>
                <a:latin typeface="TT Norms"/>
              </a:rPr>
              <a:t>Custodians</a:t>
            </a:r>
          </a:p>
          <a:p>
            <a:pPr marL="1649475" lvl="2" indent="-549825">
              <a:lnSpc>
                <a:spcPts val="5347"/>
              </a:lnSpc>
              <a:buFont typeface="Arial"/>
              <a:buChar char="⚬"/>
            </a:pPr>
            <a:r>
              <a:rPr lang="en-US" sz="3819">
                <a:solidFill>
                  <a:srgbClr val="0F232D"/>
                </a:solidFill>
                <a:latin typeface="TT Norms"/>
              </a:rPr>
              <a:t>Teachers/Admin</a:t>
            </a:r>
          </a:p>
          <a:p>
            <a:pPr>
              <a:lnSpc>
                <a:spcPts val="5347"/>
              </a:lnSpc>
            </a:pPr>
            <a:endParaRPr lang="en-US" sz="3819">
              <a:solidFill>
                <a:srgbClr val="0F232D"/>
              </a:solidFill>
              <a:latin typeface="TT Norms"/>
            </a:endParaRPr>
          </a:p>
          <a:p>
            <a:pPr>
              <a:lnSpc>
                <a:spcPts val="5347"/>
              </a:lnSpc>
            </a:pPr>
            <a:r>
              <a:rPr lang="en-US" sz="3819">
                <a:solidFill>
                  <a:srgbClr val="0F232D"/>
                </a:solidFill>
                <a:latin typeface="TT Norms"/>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43854" y="1597758"/>
            <a:ext cx="6213348" cy="82296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450528" y="7424451"/>
            <a:ext cx="5238292" cy="413348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46818" y="-943727"/>
            <a:ext cx="6234682" cy="3944853"/>
          </a:xfrm>
          <a:prstGeom prst="rect">
            <a:avLst/>
          </a:prstGeom>
        </p:spPr>
      </p:pic>
      <p:sp>
        <p:nvSpPr>
          <p:cNvPr id="5" name="TextBox 5"/>
          <p:cNvSpPr txBox="1"/>
          <p:nvPr/>
        </p:nvSpPr>
        <p:spPr>
          <a:xfrm>
            <a:off x="6972149" y="655040"/>
            <a:ext cx="10678792" cy="2218810"/>
          </a:xfrm>
          <a:prstGeom prst="rect">
            <a:avLst/>
          </a:prstGeom>
        </p:spPr>
        <p:txBody>
          <a:bodyPr lIns="0" tIns="0" rIns="0" bIns="0" rtlCol="0" anchor="t">
            <a:spAutoFit/>
          </a:bodyPr>
          <a:lstStyle/>
          <a:p>
            <a:pPr algn="ctr">
              <a:lnSpc>
                <a:spcPts val="8368"/>
              </a:lnSpc>
            </a:pPr>
            <a:r>
              <a:rPr lang="en-US" sz="9845">
                <a:solidFill>
                  <a:srgbClr val="0F232D"/>
                </a:solidFill>
                <a:latin typeface="TT Phobos Inline"/>
              </a:rPr>
              <a:t>Oh No - I have a Claim!</a:t>
            </a:r>
          </a:p>
        </p:txBody>
      </p:sp>
      <p:sp>
        <p:nvSpPr>
          <p:cNvPr id="6" name="TextBox 6"/>
          <p:cNvSpPr txBox="1"/>
          <p:nvPr/>
        </p:nvSpPr>
        <p:spPr>
          <a:xfrm>
            <a:off x="7263977" y="3121527"/>
            <a:ext cx="10594782" cy="5313680"/>
          </a:xfrm>
          <a:prstGeom prst="rect">
            <a:avLst/>
          </a:prstGeom>
        </p:spPr>
        <p:txBody>
          <a:bodyPr lIns="0" tIns="0" rIns="0" bIns="0" rtlCol="0" anchor="t">
            <a:spAutoFit/>
          </a:bodyPr>
          <a:lstStyle/>
          <a:p>
            <a:pPr marL="820419" lvl="1" indent="-410209">
              <a:lnSpc>
                <a:spcPts val="5319"/>
              </a:lnSpc>
              <a:buFont typeface="Arial"/>
              <a:buChar char="•"/>
            </a:pPr>
            <a:r>
              <a:rPr lang="en-US" sz="3799">
                <a:solidFill>
                  <a:srgbClr val="0F232D"/>
                </a:solidFill>
                <a:latin typeface="TT Norms"/>
              </a:rPr>
              <a:t>Supervisor should complete the first notice of loss with the employee</a:t>
            </a:r>
          </a:p>
          <a:p>
            <a:pPr>
              <a:lnSpc>
                <a:spcPts val="5319"/>
              </a:lnSpc>
            </a:pPr>
            <a:endParaRPr lang="en-US" sz="3799">
              <a:solidFill>
                <a:srgbClr val="0F232D"/>
              </a:solidFill>
              <a:latin typeface="TT Norms"/>
            </a:endParaRPr>
          </a:p>
          <a:p>
            <a:pPr marL="820419" lvl="1" indent="-410209">
              <a:lnSpc>
                <a:spcPts val="5319"/>
              </a:lnSpc>
              <a:buFont typeface="Arial"/>
              <a:buChar char="•"/>
            </a:pPr>
            <a:r>
              <a:rPr lang="en-US" sz="3799">
                <a:solidFill>
                  <a:srgbClr val="0F232D"/>
                </a:solidFill>
                <a:latin typeface="TT Norms"/>
              </a:rPr>
              <a:t>Report the incident to your carrier as quickly as you can.</a:t>
            </a:r>
          </a:p>
          <a:p>
            <a:pPr>
              <a:lnSpc>
                <a:spcPts val="5319"/>
              </a:lnSpc>
            </a:pPr>
            <a:endParaRPr lang="en-US" sz="3799">
              <a:solidFill>
                <a:srgbClr val="0F232D"/>
              </a:solidFill>
              <a:latin typeface="TT Norms"/>
            </a:endParaRPr>
          </a:p>
          <a:p>
            <a:pPr marL="820419" lvl="1" indent="-410209">
              <a:lnSpc>
                <a:spcPts val="5319"/>
              </a:lnSpc>
              <a:buFont typeface="Arial"/>
              <a:buChar char="•"/>
            </a:pPr>
            <a:r>
              <a:rPr lang="en-US" sz="3799">
                <a:solidFill>
                  <a:srgbClr val="0F232D"/>
                </a:solidFill>
                <a:latin typeface="TT Norms"/>
              </a:rPr>
              <a:t>Gets the adjuster working on the file early</a:t>
            </a:r>
          </a:p>
          <a:p>
            <a:pPr>
              <a:lnSpc>
                <a:spcPts val="5319"/>
              </a:lnSpc>
            </a:pPr>
            <a:endParaRPr lang="en-US" sz="3799">
              <a:solidFill>
                <a:srgbClr val="0F232D"/>
              </a:solidFill>
              <a:latin typeface="TT Nor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4770">
            <a:off x="15692983" y="7597949"/>
            <a:ext cx="2284166" cy="2595644"/>
          </a:xfrm>
          <a:prstGeom prst="rect">
            <a:avLst/>
          </a:prstGeom>
        </p:spPr>
      </p:pic>
      <p:sp>
        <p:nvSpPr>
          <p:cNvPr id="3" name="TextBox 3"/>
          <p:cNvSpPr txBox="1"/>
          <p:nvPr/>
        </p:nvSpPr>
        <p:spPr>
          <a:xfrm>
            <a:off x="1028700" y="1957680"/>
            <a:ext cx="16230600" cy="8647430"/>
          </a:xfrm>
          <a:prstGeom prst="rect">
            <a:avLst/>
          </a:prstGeom>
        </p:spPr>
        <p:txBody>
          <a:bodyPr lIns="0" tIns="0" rIns="0" bIns="0" rtlCol="0" anchor="t">
            <a:spAutoFit/>
          </a:bodyPr>
          <a:lstStyle/>
          <a:p>
            <a:pPr>
              <a:lnSpc>
                <a:spcPts val="5319"/>
              </a:lnSpc>
            </a:pPr>
            <a:endParaRPr/>
          </a:p>
          <a:p>
            <a:pPr marL="820419" lvl="1" indent="-410209">
              <a:lnSpc>
                <a:spcPts val="5319"/>
              </a:lnSpc>
              <a:buFont typeface="Arial"/>
              <a:buChar char="•"/>
            </a:pPr>
            <a:r>
              <a:rPr lang="en-US" sz="3799">
                <a:solidFill>
                  <a:srgbClr val="253943"/>
                </a:solidFill>
                <a:latin typeface="TT Norms"/>
              </a:rPr>
              <a:t>Be as specific as possible on details of the incident and the body  part(s) injured</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Encourage your employee to seek treatment at an Urgent Care or Occupational Medical Clinic rather than the ER</a:t>
            </a:r>
          </a:p>
          <a:p>
            <a:pPr>
              <a:lnSpc>
                <a:spcPts val="5319"/>
              </a:lnSpc>
            </a:pPr>
            <a:endParaRPr lang="en-US" sz="3799">
              <a:solidFill>
                <a:srgbClr val="253943"/>
              </a:solidFill>
              <a:latin typeface="TT Norms"/>
            </a:endParaRPr>
          </a:p>
          <a:p>
            <a:pPr marL="820419" lvl="1" indent="-410209">
              <a:lnSpc>
                <a:spcPts val="5319"/>
              </a:lnSpc>
              <a:buFont typeface="Arial"/>
              <a:buChar char="•"/>
            </a:pPr>
            <a:r>
              <a:rPr lang="en-US" sz="3799">
                <a:solidFill>
                  <a:srgbClr val="253943"/>
                </a:solidFill>
                <a:latin typeface="TT Norms"/>
              </a:rPr>
              <a:t>Goal is to get the employee appropriate medical treatment as soon as possible </a:t>
            </a:r>
          </a:p>
          <a:p>
            <a:pPr>
              <a:lnSpc>
                <a:spcPts val="5319"/>
              </a:lnSpc>
            </a:pPr>
            <a:endParaRPr lang="en-US" sz="3799">
              <a:solidFill>
                <a:srgbClr val="253943"/>
              </a:solidFill>
              <a:latin typeface="TT Norms"/>
            </a:endParaRPr>
          </a:p>
          <a:p>
            <a:pPr>
              <a:lnSpc>
                <a:spcPts val="5319"/>
              </a:lnSpc>
            </a:pPr>
            <a:endParaRPr lang="en-US" sz="3799">
              <a:solidFill>
                <a:srgbClr val="253943"/>
              </a:solidFill>
              <a:latin typeface="TT Norms"/>
            </a:endParaRPr>
          </a:p>
          <a:p>
            <a:pPr>
              <a:lnSpc>
                <a:spcPts val="5319"/>
              </a:lnSpc>
            </a:pPr>
            <a:endParaRPr lang="en-US" sz="3799">
              <a:solidFill>
                <a:srgbClr val="253943"/>
              </a:solidFill>
              <a:latin typeface="TT Norms"/>
            </a:endParaRPr>
          </a:p>
          <a:p>
            <a:pPr>
              <a:lnSpc>
                <a:spcPts val="5319"/>
              </a:lnSpc>
            </a:pPr>
            <a:endParaRPr lang="en-US" sz="3799">
              <a:solidFill>
                <a:srgbClr val="253943"/>
              </a:solidFill>
              <a:latin typeface="TT Norms"/>
            </a:endParaRPr>
          </a:p>
        </p:txBody>
      </p:sp>
      <p:sp>
        <p:nvSpPr>
          <p:cNvPr id="4" name="TextBox 4"/>
          <p:cNvSpPr txBox="1"/>
          <p:nvPr/>
        </p:nvSpPr>
        <p:spPr>
          <a:xfrm>
            <a:off x="1028700" y="846430"/>
            <a:ext cx="16713637" cy="1187450"/>
          </a:xfrm>
          <a:prstGeom prst="rect">
            <a:avLst/>
          </a:prstGeom>
        </p:spPr>
        <p:txBody>
          <a:bodyPr lIns="0" tIns="0" rIns="0" bIns="0" rtlCol="0" anchor="t">
            <a:spAutoFit/>
          </a:bodyPr>
          <a:lstStyle/>
          <a:p>
            <a:pPr algn="ctr">
              <a:lnSpc>
                <a:spcPts val="8499"/>
              </a:lnSpc>
            </a:pPr>
            <a:r>
              <a:rPr lang="en-US" sz="9999">
                <a:solidFill>
                  <a:srgbClr val="253943"/>
                </a:solidFill>
                <a:latin typeface="TT Phobos Inline"/>
              </a:rPr>
              <a:t>Claims Process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Macintosh PowerPoint</Application>
  <PresentationFormat>Custom</PresentationFormat>
  <Paragraphs>206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TT Norms</vt:lpstr>
      <vt:lpstr>TT Phobos</vt:lpstr>
      <vt:lpstr>Calibri</vt:lpstr>
      <vt:lpstr>TT Phobos Inline</vt:lpstr>
      <vt:lpstr>TT Norms Italics</vt:lpstr>
      <vt:lpstr>TT Norms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MASBO Conf 2023</dc:title>
  <dc:creator>Anissa Young</dc:creator>
  <cp:lastModifiedBy>Sheryle Coaker</cp:lastModifiedBy>
  <cp:revision>3</cp:revision>
  <dcterms:created xsi:type="dcterms:W3CDTF">2006-08-16T00:00:00Z</dcterms:created>
  <dcterms:modified xsi:type="dcterms:W3CDTF">2023-03-05T00:55:45Z</dcterms:modified>
  <dc:identifier>DAFZb6sD2tw</dc:identifier>
</cp:coreProperties>
</file>